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4" r:id="rId4"/>
    <p:sldMasterId id="2147483674" r:id="rId5"/>
    <p:sldMasterId id="2147483668" r:id="rId6"/>
    <p:sldMasterId id="2147483687" r:id="rId7"/>
    <p:sldMasterId id="2147483670" r:id="rId8"/>
    <p:sldMasterId id="2147483672" r:id="rId9"/>
    <p:sldMasterId id="2147483698" r:id="rId10"/>
  </p:sldMasterIdLst>
  <p:notesMasterIdLst>
    <p:notesMasterId r:id="rId40"/>
  </p:notesMasterIdLst>
  <p:handoutMasterIdLst>
    <p:handoutMasterId r:id="rId41"/>
  </p:handoutMasterIdLst>
  <p:sldIdLst>
    <p:sldId id="295" r:id="rId11"/>
    <p:sldId id="333" r:id="rId12"/>
    <p:sldId id="334" r:id="rId13"/>
    <p:sldId id="2103812520" r:id="rId14"/>
    <p:sldId id="2103812507" r:id="rId15"/>
    <p:sldId id="1209" r:id="rId16"/>
    <p:sldId id="2103812518" r:id="rId17"/>
    <p:sldId id="1211" r:id="rId18"/>
    <p:sldId id="304" r:id="rId19"/>
    <p:sldId id="2103812513" r:id="rId20"/>
    <p:sldId id="305" r:id="rId21"/>
    <p:sldId id="306" r:id="rId22"/>
    <p:sldId id="2103812512" r:id="rId23"/>
    <p:sldId id="2103812511" r:id="rId24"/>
    <p:sldId id="2147478671" r:id="rId25"/>
    <p:sldId id="307" r:id="rId26"/>
    <p:sldId id="321" r:id="rId27"/>
    <p:sldId id="2147478672" r:id="rId28"/>
    <p:sldId id="2103812510" r:id="rId29"/>
    <p:sldId id="322" r:id="rId30"/>
    <p:sldId id="3701" r:id="rId31"/>
    <p:sldId id="2147478661" r:id="rId32"/>
    <p:sldId id="2134805020" r:id="rId33"/>
    <p:sldId id="2103812519" r:id="rId34"/>
    <p:sldId id="292" r:id="rId35"/>
    <p:sldId id="2147478670" r:id="rId36"/>
    <p:sldId id="2141411330" r:id="rId37"/>
    <p:sldId id="2141411334" r:id="rId38"/>
    <p:sldId id="57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7E042A-5895-486D-BBA9-D5BA2BC23FDC}">
          <p14:sldIdLst>
            <p14:sldId id="295"/>
            <p14:sldId id="333"/>
            <p14:sldId id="334"/>
            <p14:sldId id="2103812520"/>
            <p14:sldId id="2103812507"/>
            <p14:sldId id="1209"/>
            <p14:sldId id="2103812518"/>
            <p14:sldId id="1211"/>
            <p14:sldId id="304"/>
            <p14:sldId id="2103812513"/>
            <p14:sldId id="305"/>
            <p14:sldId id="306"/>
            <p14:sldId id="2103812512"/>
            <p14:sldId id="2103812511"/>
            <p14:sldId id="2147478671"/>
            <p14:sldId id="307"/>
            <p14:sldId id="321"/>
            <p14:sldId id="2147478672"/>
            <p14:sldId id="2103812510"/>
            <p14:sldId id="322"/>
            <p14:sldId id="3701"/>
            <p14:sldId id="2147478661"/>
            <p14:sldId id="2134805020"/>
            <p14:sldId id="2103812519"/>
            <p14:sldId id="292"/>
            <p14:sldId id="2147478670"/>
            <p14:sldId id="2141411330"/>
            <p14:sldId id="2141411334"/>
            <p14:sldId id="5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24DD81-0113-3B56-B39D-B53D0C6747EA}" name="Jianghao Wang" initials="JW" userId="S::jianghaw@mathworks.com::73aaeb86-62fc-4d4b-bf8f-b3b55a0be5d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765"/>
    <a:srgbClr val="004B87"/>
    <a:srgbClr val="06182F"/>
    <a:srgbClr val="0085B4"/>
    <a:srgbClr val="0099CC"/>
    <a:srgbClr val="0D78C9"/>
    <a:srgbClr val="00A9E0"/>
    <a:srgbClr val="D78825"/>
    <a:srgbClr val="6F6F6F"/>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163133-4F65-4DC2-8FD2-D7321811EE18}" v="203" dt="2025-08-25T21:59:27.5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669" autoAdjust="0"/>
  </p:normalViewPr>
  <p:slideViewPr>
    <p:cSldViewPr snapToGrid="0">
      <p:cViewPr varScale="1">
        <p:scale>
          <a:sx n="96" d="100"/>
          <a:sy n="96" d="100"/>
        </p:scale>
        <p:origin x="580" y="5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microsoft.com/office/2016/11/relationships/changesInfo" Target="changesInfos/changesInfo1.xml"/><Relationship Id="rId20" Type="http://schemas.openxmlformats.org/officeDocument/2006/relationships/slide" Target="slides/slide10.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sh Chintakunta" userId="fc50131a-c5c4-466b-8d2a-20d41659a048" providerId="ADAL" clId="{6A163133-4F65-4DC2-8FD2-D7321811EE18}"/>
    <pc:docChg chg="undo custSel addSld delSld modSld sldOrd modSection">
      <pc:chgData name="Harish Chintakunta" userId="fc50131a-c5c4-466b-8d2a-20d41659a048" providerId="ADAL" clId="{6A163133-4F65-4DC2-8FD2-D7321811EE18}" dt="2025-08-25T22:16:10.739" v="847" actId="1076"/>
      <pc:docMkLst>
        <pc:docMk/>
      </pc:docMkLst>
      <pc:sldChg chg="addSp delSp modSp mod">
        <pc:chgData name="Harish Chintakunta" userId="fc50131a-c5c4-466b-8d2a-20d41659a048" providerId="ADAL" clId="{6A163133-4F65-4DC2-8FD2-D7321811EE18}" dt="2025-08-25T16:02:54.155" v="430" actId="20577"/>
        <pc:sldMkLst>
          <pc:docMk/>
          <pc:sldMk cId="2124002599" sldId="295"/>
        </pc:sldMkLst>
        <pc:spChg chg="mod">
          <ac:chgData name="Harish Chintakunta" userId="fc50131a-c5c4-466b-8d2a-20d41659a048" providerId="ADAL" clId="{6A163133-4F65-4DC2-8FD2-D7321811EE18}" dt="2025-08-25T16:02:54.155" v="430" actId="20577"/>
          <ac:spMkLst>
            <pc:docMk/>
            <pc:sldMk cId="2124002599" sldId="295"/>
            <ac:spMk id="13" creationId="{FF9932AD-F3F7-F64E-8C76-12A1033B86D3}"/>
          </ac:spMkLst>
        </pc:spChg>
        <pc:picChg chg="add mod">
          <ac:chgData name="Harish Chintakunta" userId="fc50131a-c5c4-466b-8d2a-20d41659a048" providerId="ADAL" clId="{6A163133-4F65-4DC2-8FD2-D7321811EE18}" dt="2025-08-25T15:43:04.163" v="41" actId="1076"/>
          <ac:picMkLst>
            <pc:docMk/>
            <pc:sldMk cId="2124002599" sldId="295"/>
            <ac:picMk id="3" creationId="{BC93190E-7112-016D-801D-70A7DF7E6E75}"/>
          </ac:picMkLst>
        </pc:picChg>
        <pc:picChg chg="del">
          <ac:chgData name="Harish Chintakunta" userId="fc50131a-c5c4-466b-8d2a-20d41659a048" providerId="ADAL" clId="{6A163133-4F65-4DC2-8FD2-D7321811EE18}" dt="2025-08-25T15:42:40.896" v="38" actId="478"/>
          <ac:picMkLst>
            <pc:docMk/>
            <pc:sldMk cId="2124002599" sldId="295"/>
            <ac:picMk id="4" creationId="{931E9A92-510A-7C30-672F-A01F9FA348B0}"/>
          </ac:picMkLst>
        </pc:picChg>
      </pc:sldChg>
      <pc:sldChg chg="mod modShow">
        <pc:chgData name="Harish Chintakunta" userId="fc50131a-c5c4-466b-8d2a-20d41659a048" providerId="ADAL" clId="{6A163133-4F65-4DC2-8FD2-D7321811EE18}" dt="2025-08-25T19:41:00.348" v="795" actId="729"/>
        <pc:sldMkLst>
          <pc:docMk/>
          <pc:sldMk cId="839911483" sldId="322"/>
        </pc:sldMkLst>
      </pc:sldChg>
      <pc:sldChg chg="addSp delSp modSp mod ord">
        <pc:chgData name="Harish Chintakunta" userId="fc50131a-c5c4-466b-8d2a-20d41659a048" providerId="ADAL" clId="{6A163133-4F65-4DC2-8FD2-D7321811EE18}" dt="2025-08-25T19:36:09.170" v="639"/>
        <pc:sldMkLst>
          <pc:docMk/>
          <pc:sldMk cId="2677403408" sldId="333"/>
        </pc:sldMkLst>
        <pc:spChg chg="mod">
          <ac:chgData name="Harish Chintakunta" userId="fc50131a-c5c4-466b-8d2a-20d41659a048" providerId="ADAL" clId="{6A163133-4F65-4DC2-8FD2-D7321811EE18}" dt="2025-08-25T15:44:04.903" v="88" actId="404"/>
          <ac:spMkLst>
            <pc:docMk/>
            <pc:sldMk cId="2677403408" sldId="333"/>
            <ac:spMk id="2" creationId="{4AB89641-3B74-4032-AAD3-50D25B450323}"/>
          </ac:spMkLst>
        </pc:spChg>
        <pc:spChg chg="add del mod">
          <ac:chgData name="Harish Chintakunta" userId="fc50131a-c5c4-466b-8d2a-20d41659a048" providerId="ADAL" clId="{6A163133-4F65-4DC2-8FD2-D7321811EE18}" dt="2025-08-25T15:43:42.176" v="43" actId="478"/>
          <ac:spMkLst>
            <pc:docMk/>
            <pc:sldMk cId="2677403408" sldId="333"/>
            <ac:spMk id="6" creationId="{8317A0CF-9A6D-6598-9EAB-D1AD80D74E41}"/>
          </ac:spMkLst>
        </pc:spChg>
        <pc:grpChg chg="del">
          <ac:chgData name="Harish Chintakunta" userId="fc50131a-c5c4-466b-8d2a-20d41659a048" providerId="ADAL" clId="{6A163133-4F65-4DC2-8FD2-D7321811EE18}" dt="2025-08-25T15:43:44.493" v="44" actId="478"/>
          <ac:grpSpMkLst>
            <pc:docMk/>
            <pc:sldMk cId="2677403408" sldId="333"/>
            <ac:grpSpMk id="13" creationId="{1D6FBA5D-BA9D-4D63-A4C2-17A6E0D8A4A6}"/>
          </ac:grpSpMkLst>
        </pc:grpChg>
        <pc:grpChg chg="del">
          <ac:chgData name="Harish Chintakunta" userId="fc50131a-c5c4-466b-8d2a-20d41659a048" providerId="ADAL" clId="{6A163133-4F65-4DC2-8FD2-D7321811EE18}" dt="2025-08-25T15:43:44.493" v="44" actId="478"/>
          <ac:grpSpMkLst>
            <pc:docMk/>
            <pc:sldMk cId="2677403408" sldId="333"/>
            <ac:grpSpMk id="27" creationId="{41472A11-F8B2-4659-8E05-86BE1ABB40E7}"/>
          </ac:grpSpMkLst>
        </pc:grpChg>
        <pc:graphicFrameChg chg="del">
          <ac:chgData name="Harish Chintakunta" userId="fc50131a-c5c4-466b-8d2a-20d41659a048" providerId="ADAL" clId="{6A163133-4F65-4DC2-8FD2-D7321811EE18}" dt="2025-08-25T15:43:40.008" v="42" actId="478"/>
          <ac:graphicFrameMkLst>
            <pc:docMk/>
            <pc:sldMk cId="2677403408" sldId="333"/>
            <ac:graphicFrameMk id="5" creationId="{490FDC20-6FB0-473C-ACF5-886CE9601A0E}"/>
          </ac:graphicFrameMkLst>
        </pc:graphicFrameChg>
        <pc:picChg chg="del">
          <ac:chgData name="Harish Chintakunta" userId="fc50131a-c5c4-466b-8d2a-20d41659a048" providerId="ADAL" clId="{6A163133-4F65-4DC2-8FD2-D7321811EE18}" dt="2025-08-25T15:43:44.493" v="44" actId="478"/>
          <ac:picMkLst>
            <pc:docMk/>
            <pc:sldMk cId="2677403408" sldId="333"/>
            <ac:picMk id="4" creationId="{6DB277F6-228F-4F3B-8B94-394908565A4A}"/>
          </ac:picMkLst>
        </pc:picChg>
        <pc:picChg chg="del">
          <ac:chgData name="Harish Chintakunta" userId="fc50131a-c5c4-466b-8d2a-20d41659a048" providerId="ADAL" clId="{6A163133-4F65-4DC2-8FD2-D7321811EE18}" dt="2025-08-25T15:43:44.493" v="44" actId="478"/>
          <ac:picMkLst>
            <pc:docMk/>
            <pc:sldMk cId="2677403408" sldId="333"/>
            <ac:picMk id="8" creationId="{6897C354-DC25-4DB5-BF8D-4AF14ED7F7BC}"/>
          </ac:picMkLst>
        </pc:picChg>
        <pc:picChg chg="del">
          <ac:chgData name="Harish Chintakunta" userId="fc50131a-c5c4-466b-8d2a-20d41659a048" providerId="ADAL" clId="{6A163133-4F65-4DC2-8FD2-D7321811EE18}" dt="2025-08-25T15:43:44.493" v="44" actId="478"/>
          <ac:picMkLst>
            <pc:docMk/>
            <pc:sldMk cId="2677403408" sldId="333"/>
            <ac:picMk id="9" creationId="{1296C72F-E9C5-4FC4-807C-B767A1B5A9C4}"/>
          </ac:picMkLst>
        </pc:picChg>
      </pc:sldChg>
      <pc:sldChg chg="addSp modSp mod">
        <pc:chgData name="Harish Chintakunta" userId="fc50131a-c5c4-466b-8d2a-20d41659a048" providerId="ADAL" clId="{6A163133-4F65-4DC2-8FD2-D7321811EE18}" dt="2025-08-25T19:39:51.391" v="785" actId="20577"/>
        <pc:sldMkLst>
          <pc:docMk/>
          <pc:sldMk cId="1774467156" sldId="334"/>
        </pc:sldMkLst>
        <pc:spChg chg="mod">
          <ac:chgData name="Harish Chintakunta" userId="fc50131a-c5c4-466b-8d2a-20d41659a048" providerId="ADAL" clId="{6A163133-4F65-4DC2-8FD2-D7321811EE18}" dt="2025-08-25T19:39:51.391" v="785" actId="20577"/>
          <ac:spMkLst>
            <pc:docMk/>
            <pc:sldMk cId="1774467156" sldId="334"/>
            <ac:spMk id="4" creationId="{FC9DD7AF-DE42-C51E-F366-DD33429CF2F0}"/>
          </ac:spMkLst>
        </pc:spChg>
        <pc:picChg chg="add mod">
          <ac:chgData name="Harish Chintakunta" userId="fc50131a-c5c4-466b-8d2a-20d41659a048" providerId="ADAL" clId="{6A163133-4F65-4DC2-8FD2-D7321811EE18}" dt="2025-08-25T19:38:25.430" v="663" actId="1076"/>
          <ac:picMkLst>
            <pc:docMk/>
            <pc:sldMk cId="1774467156" sldId="334"/>
            <ac:picMk id="3" creationId="{2B844D5E-5610-9EF5-6390-D6D88B9C46C2}"/>
          </ac:picMkLst>
        </pc:picChg>
        <pc:picChg chg="add mod">
          <ac:chgData name="Harish Chintakunta" userId="fc50131a-c5c4-466b-8d2a-20d41659a048" providerId="ADAL" clId="{6A163133-4F65-4DC2-8FD2-D7321811EE18}" dt="2025-08-25T19:39:23.416" v="672" actId="1076"/>
          <ac:picMkLst>
            <pc:docMk/>
            <pc:sldMk cId="1774467156" sldId="334"/>
            <ac:picMk id="6" creationId="{809E7759-A678-D4EC-E16F-6ED8122A018E}"/>
          </ac:picMkLst>
        </pc:picChg>
      </pc:sldChg>
      <pc:sldChg chg="mod modShow">
        <pc:chgData name="Harish Chintakunta" userId="fc50131a-c5c4-466b-8d2a-20d41659a048" providerId="ADAL" clId="{6A163133-4F65-4DC2-8FD2-D7321811EE18}" dt="2025-08-25T17:34:29.495" v="509" actId="729"/>
        <pc:sldMkLst>
          <pc:docMk/>
          <pc:sldMk cId="2231391053" sldId="575"/>
        </pc:sldMkLst>
      </pc:sldChg>
      <pc:sldChg chg="modNotes">
        <pc:chgData name="Harish Chintakunta" userId="fc50131a-c5c4-466b-8d2a-20d41659a048" providerId="ADAL" clId="{6A163133-4F65-4DC2-8FD2-D7321811EE18}" dt="2025-08-25T15:41:59.258" v="35" actId="27636"/>
        <pc:sldMkLst>
          <pc:docMk/>
          <pc:sldMk cId="2761154723" sldId="2103812507"/>
        </pc:sldMkLst>
      </pc:sldChg>
      <pc:sldChg chg="mod modShow">
        <pc:chgData name="Harish Chintakunta" userId="fc50131a-c5c4-466b-8d2a-20d41659a048" providerId="ADAL" clId="{6A163133-4F65-4DC2-8FD2-D7321811EE18}" dt="2025-08-25T19:53:08.663" v="841" actId="729"/>
        <pc:sldMkLst>
          <pc:docMk/>
          <pc:sldMk cId="3291989406" sldId="2103812511"/>
        </pc:sldMkLst>
      </pc:sldChg>
      <pc:sldChg chg="mod modShow">
        <pc:chgData name="Harish Chintakunta" userId="fc50131a-c5c4-466b-8d2a-20d41659a048" providerId="ADAL" clId="{6A163133-4F65-4DC2-8FD2-D7321811EE18}" dt="2025-08-25T15:50:59.738" v="230" actId="729"/>
        <pc:sldMkLst>
          <pc:docMk/>
          <pc:sldMk cId="1685742407" sldId="2103812519"/>
        </pc:sldMkLst>
      </pc:sldChg>
      <pc:sldChg chg="modSp">
        <pc:chgData name="Harish Chintakunta" userId="fc50131a-c5c4-466b-8d2a-20d41659a048" providerId="ADAL" clId="{6A163133-4F65-4DC2-8FD2-D7321811EE18}" dt="2025-08-25T19:50:03.974" v="840" actId="20577"/>
        <pc:sldMkLst>
          <pc:docMk/>
          <pc:sldMk cId="2869712529" sldId="2103812520"/>
        </pc:sldMkLst>
        <pc:graphicFrameChg chg="mod">
          <ac:chgData name="Harish Chintakunta" userId="fc50131a-c5c4-466b-8d2a-20d41659a048" providerId="ADAL" clId="{6A163133-4F65-4DC2-8FD2-D7321811EE18}" dt="2025-08-25T19:50:03.974" v="840" actId="20577"/>
          <ac:graphicFrameMkLst>
            <pc:docMk/>
            <pc:sldMk cId="2869712529" sldId="2103812520"/>
            <ac:graphicFrameMk id="5" creationId="{10DF3E2A-9A6A-EB95-0385-244DFA05D977}"/>
          </ac:graphicFrameMkLst>
        </pc:graphicFrameChg>
      </pc:sldChg>
      <pc:sldChg chg="addSp modSp add mod">
        <pc:chgData name="Harish Chintakunta" userId="fc50131a-c5c4-466b-8d2a-20d41659a048" providerId="ADAL" clId="{6A163133-4F65-4DC2-8FD2-D7321811EE18}" dt="2025-08-25T19:43:30.773" v="800" actId="20577"/>
        <pc:sldMkLst>
          <pc:docMk/>
          <pc:sldMk cId="1765081585" sldId="2134805020"/>
        </pc:sldMkLst>
        <pc:spChg chg="mod">
          <ac:chgData name="Harish Chintakunta" userId="fc50131a-c5c4-466b-8d2a-20d41659a048" providerId="ADAL" clId="{6A163133-4F65-4DC2-8FD2-D7321811EE18}" dt="2025-08-25T19:40:39.007" v="794" actId="20577"/>
          <ac:spMkLst>
            <pc:docMk/>
            <pc:sldMk cId="1765081585" sldId="2134805020"/>
            <ac:spMk id="3" creationId="{47FCC39A-834B-54C1-6F6E-17B6897CB38F}"/>
          </ac:spMkLst>
        </pc:spChg>
        <pc:spChg chg="add mod">
          <ac:chgData name="Harish Chintakunta" userId="fc50131a-c5c4-466b-8d2a-20d41659a048" providerId="ADAL" clId="{6A163133-4F65-4DC2-8FD2-D7321811EE18}" dt="2025-08-25T19:43:30.773" v="800" actId="20577"/>
          <ac:spMkLst>
            <pc:docMk/>
            <pc:sldMk cId="1765081585" sldId="2134805020"/>
            <ac:spMk id="4" creationId="{2F8E5218-51BC-7442-25A4-2168096E893A}"/>
          </ac:spMkLst>
        </pc:spChg>
      </pc:sldChg>
      <pc:sldChg chg="add del">
        <pc:chgData name="Harish Chintakunta" userId="fc50131a-c5c4-466b-8d2a-20d41659a048" providerId="ADAL" clId="{6A163133-4F65-4DC2-8FD2-D7321811EE18}" dt="2025-08-25T19:53:23.207" v="842" actId="2696"/>
        <pc:sldMkLst>
          <pc:docMk/>
          <pc:sldMk cId="2723542751" sldId="2147478671"/>
        </pc:sldMkLst>
      </pc:sldChg>
      <pc:sldChg chg="addSp delSp modSp new del mod">
        <pc:chgData name="Harish Chintakunta" userId="fc50131a-c5c4-466b-8d2a-20d41659a048" providerId="ADAL" clId="{6A163133-4F65-4DC2-8FD2-D7321811EE18}" dt="2025-08-25T19:37:17.481" v="640" actId="2696"/>
        <pc:sldMkLst>
          <pc:docMk/>
          <pc:sldMk cId="2798045117" sldId="2147478671"/>
        </pc:sldMkLst>
        <pc:spChg chg="mod">
          <ac:chgData name="Harish Chintakunta" userId="fc50131a-c5c4-466b-8d2a-20d41659a048" providerId="ADAL" clId="{6A163133-4F65-4DC2-8FD2-D7321811EE18}" dt="2025-08-25T16:19:06.710" v="431" actId="1076"/>
          <ac:spMkLst>
            <pc:docMk/>
            <pc:sldMk cId="2798045117" sldId="2147478671"/>
            <ac:spMk id="2" creationId="{8DF6F357-BCED-31BD-F1E9-C3ACAD21F1EA}"/>
          </ac:spMkLst>
        </pc:spChg>
        <pc:spChg chg="del">
          <ac:chgData name="Harish Chintakunta" userId="fc50131a-c5c4-466b-8d2a-20d41659a048" providerId="ADAL" clId="{6A163133-4F65-4DC2-8FD2-D7321811EE18}" dt="2025-08-25T15:51:28.398" v="232" actId="478"/>
          <ac:spMkLst>
            <pc:docMk/>
            <pc:sldMk cId="2798045117" sldId="2147478671"/>
            <ac:spMk id="3" creationId="{81B938C1-208B-BAAE-47FA-D47242F6EF91}"/>
          </ac:spMkLst>
        </pc:spChg>
        <pc:picChg chg="add mod">
          <ac:chgData name="Harish Chintakunta" userId="fc50131a-c5c4-466b-8d2a-20d41659a048" providerId="ADAL" clId="{6A163133-4F65-4DC2-8FD2-D7321811EE18}" dt="2025-08-25T16:23:37.890" v="438" actId="1076"/>
          <ac:picMkLst>
            <pc:docMk/>
            <pc:sldMk cId="2798045117" sldId="2147478671"/>
            <ac:picMk id="4" creationId="{FBF56289-7E30-E929-6151-C1A7506F07DD}"/>
          </ac:picMkLst>
        </pc:picChg>
      </pc:sldChg>
      <pc:sldChg chg="delSp modSp add mod">
        <pc:chgData name="Harish Chintakunta" userId="fc50131a-c5c4-466b-8d2a-20d41659a048" providerId="ADAL" clId="{6A163133-4F65-4DC2-8FD2-D7321811EE18}" dt="2025-08-25T19:53:38.184" v="845" actId="1076"/>
        <pc:sldMkLst>
          <pc:docMk/>
          <pc:sldMk cId="3485309225" sldId="2147478671"/>
        </pc:sldMkLst>
        <pc:spChg chg="mod">
          <ac:chgData name="Harish Chintakunta" userId="fc50131a-c5c4-466b-8d2a-20d41659a048" providerId="ADAL" clId="{6A163133-4F65-4DC2-8FD2-D7321811EE18}" dt="2025-08-25T19:53:38.184" v="845" actId="1076"/>
          <ac:spMkLst>
            <pc:docMk/>
            <pc:sldMk cId="3485309225" sldId="2147478671"/>
            <ac:spMk id="2" creationId="{8DF6F357-BCED-31BD-F1E9-C3ACAD21F1EA}"/>
          </ac:spMkLst>
        </pc:spChg>
        <pc:picChg chg="del">
          <ac:chgData name="Harish Chintakunta" userId="fc50131a-c5c4-466b-8d2a-20d41659a048" providerId="ADAL" clId="{6A163133-4F65-4DC2-8FD2-D7321811EE18}" dt="2025-08-25T19:53:33.165" v="844" actId="478"/>
          <ac:picMkLst>
            <pc:docMk/>
            <pc:sldMk cId="3485309225" sldId="2147478671"/>
            <ac:picMk id="4" creationId="{FBF56289-7E30-E929-6151-C1A7506F07DD}"/>
          </ac:picMkLst>
        </pc:picChg>
      </pc:sldChg>
      <pc:sldChg chg="addSp delSp modSp new mod">
        <pc:chgData name="Harish Chintakunta" userId="fc50131a-c5c4-466b-8d2a-20d41659a048" providerId="ADAL" clId="{6A163133-4F65-4DC2-8FD2-D7321811EE18}" dt="2025-08-25T22:16:10.739" v="847" actId="1076"/>
        <pc:sldMkLst>
          <pc:docMk/>
          <pc:sldMk cId="2758701688" sldId="2147478672"/>
        </pc:sldMkLst>
        <pc:spChg chg="mod">
          <ac:chgData name="Harish Chintakunta" userId="fc50131a-c5c4-466b-8d2a-20d41659a048" providerId="ADAL" clId="{6A163133-4F65-4DC2-8FD2-D7321811EE18}" dt="2025-08-25T16:01:28.387" v="396" actId="20577"/>
          <ac:spMkLst>
            <pc:docMk/>
            <pc:sldMk cId="2758701688" sldId="2147478672"/>
            <ac:spMk id="2" creationId="{00CA73C7-2605-4552-1AFC-B15D53E7D1C9}"/>
          </ac:spMkLst>
        </pc:spChg>
        <pc:spChg chg="del">
          <ac:chgData name="Harish Chintakunta" userId="fc50131a-c5c4-466b-8d2a-20d41659a048" providerId="ADAL" clId="{6A163133-4F65-4DC2-8FD2-D7321811EE18}" dt="2025-08-25T15:52:42.712" v="336" actId="22"/>
          <ac:spMkLst>
            <pc:docMk/>
            <pc:sldMk cId="2758701688" sldId="2147478672"/>
            <ac:spMk id="3" creationId="{B794ACFC-18C3-BA65-453C-5A7FBA98CB88}"/>
          </ac:spMkLst>
        </pc:spChg>
        <pc:spChg chg="add del mod">
          <ac:chgData name="Harish Chintakunta" userId="fc50131a-c5c4-466b-8d2a-20d41659a048" providerId="ADAL" clId="{6A163133-4F65-4DC2-8FD2-D7321811EE18}" dt="2025-08-25T15:53:08.311" v="345"/>
          <ac:spMkLst>
            <pc:docMk/>
            <pc:sldMk cId="2758701688" sldId="2147478672"/>
            <ac:spMk id="7" creationId="{CD25DED2-9896-1E86-597B-104F8D792AC8}"/>
          </ac:spMkLst>
        </pc:spChg>
        <pc:spChg chg="add del mod">
          <ac:chgData name="Harish Chintakunta" userId="fc50131a-c5c4-466b-8d2a-20d41659a048" providerId="ADAL" clId="{6A163133-4F65-4DC2-8FD2-D7321811EE18}" dt="2025-08-25T15:59:28.750" v="371" actId="478"/>
          <ac:spMkLst>
            <pc:docMk/>
            <pc:sldMk cId="2758701688" sldId="2147478672"/>
            <ac:spMk id="9" creationId="{5AEE8623-999E-3616-C821-514E6F22FD25}"/>
          </ac:spMkLst>
        </pc:spChg>
        <pc:picChg chg="add mod">
          <ac:chgData name="Harish Chintakunta" userId="fc50131a-c5c4-466b-8d2a-20d41659a048" providerId="ADAL" clId="{6A163133-4F65-4DC2-8FD2-D7321811EE18}" dt="2025-08-25T21:59:27.521" v="846" actId="571"/>
          <ac:picMkLst>
            <pc:docMk/>
            <pc:sldMk cId="2758701688" sldId="2147478672"/>
            <ac:picMk id="3" creationId="{E4544B38-A781-4762-0799-7AE87F159B36}"/>
          </ac:picMkLst>
        </pc:picChg>
        <pc:picChg chg="add del mod ord">
          <ac:chgData name="Harish Chintakunta" userId="fc50131a-c5c4-466b-8d2a-20d41659a048" providerId="ADAL" clId="{6A163133-4F65-4DC2-8FD2-D7321811EE18}" dt="2025-08-25T15:59:28.750" v="371" actId="478"/>
          <ac:picMkLst>
            <pc:docMk/>
            <pc:sldMk cId="2758701688" sldId="2147478672"/>
            <ac:picMk id="5" creationId="{922E43A6-FED5-737A-D86F-B5772FA21DBC}"/>
          </ac:picMkLst>
        </pc:picChg>
        <pc:picChg chg="add mod">
          <ac:chgData name="Harish Chintakunta" userId="fc50131a-c5c4-466b-8d2a-20d41659a048" providerId="ADAL" clId="{6A163133-4F65-4DC2-8FD2-D7321811EE18}" dt="2025-08-25T16:02:04.182" v="405" actId="1076"/>
          <ac:picMkLst>
            <pc:docMk/>
            <pc:sldMk cId="2758701688" sldId="2147478672"/>
            <ac:picMk id="11" creationId="{B4682FD1-65B7-D90F-AB9A-75FA6A458261}"/>
          </ac:picMkLst>
        </pc:picChg>
        <pc:picChg chg="add mod">
          <ac:chgData name="Harish Chintakunta" userId="fc50131a-c5c4-466b-8d2a-20d41659a048" providerId="ADAL" clId="{6A163133-4F65-4DC2-8FD2-D7321811EE18}" dt="2025-08-25T22:16:10.739" v="847" actId="1076"/>
          <ac:picMkLst>
            <pc:docMk/>
            <pc:sldMk cId="2758701688" sldId="2147478672"/>
            <ac:picMk id="13" creationId="{F637A0F1-C71F-E414-034D-138D4C6FD41C}"/>
          </ac:picMkLst>
        </pc:picChg>
      </pc:sldChg>
      <pc:sldChg chg="new del">
        <pc:chgData name="Harish Chintakunta" userId="fc50131a-c5c4-466b-8d2a-20d41659a048" providerId="ADAL" clId="{6A163133-4F65-4DC2-8FD2-D7321811EE18}" dt="2025-08-25T17:34:44.155" v="512" actId="2696"/>
        <pc:sldMkLst>
          <pc:docMk/>
          <pc:sldMk cId="1795691210" sldId="214747867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5BFAF1-601B-42AF-B803-69B5D72594FB}" type="doc">
      <dgm:prSet loTypeId="urn:microsoft.com/office/officeart/2018/2/layout/IconLabelList" loCatId="icon" qsTypeId="urn:microsoft.com/office/officeart/2005/8/quickstyle/simple4" qsCatId="simple" csTypeId="urn:microsoft.com/office/officeart/2005/8/colors/accent0_3" csCatId="mainScheme" phldr="1"/>
      <dgm:spPr/>
      <dgm:t>
        <a:bodyPr/>
        <a:lstStyle/>
        <a:p>
          <a:endParaRPr lang="en-US"/>
        </a:p>
      </dgm:t>
    </dgm:pt>
    <dgm:pt modelId="{E529BE63-D206-4EE8-843A-CF6C21509A39}">
      <dgm:prSet custT="1"/>
      <dgm:spPr/>
      <dgm:t>
        <a:bodyPr/>
        <a:lstStyle/>
        <a:p>
          <a:pPr>
            <a:lnSpc>
              <a:spcPct val="100000"/>
            </a:lnSpc>
          </a:pPr>
          <a:r>
            <a:rPr lang="en-US" sz="2000" dirty="0"/>
            <a:t>Experience working with example problems</a:t>
          </a:r>
        </a:p>
      </dgm:t>
    </dgm:pt>
    <dgm:pt modelId="{04E0EB65-EDB8-4DA5-A26E-E6D34CFD8508}" type="parTrans" cxnId="{6487C9F3-EA5F-4831-8DDF-74A4AB2FB6B3}">
      <dgm:prSet/>
      <dgm:spPr/>
      <dgm:t>
        <a:bodyPr/>
        <a:lstStyle/>
        <a:p>
          <a:endParaRPr lang="en-US" sz="2800"/>
        </a:p>
      </dgm:t>
    </dgm:pt>
    <dgm:pt modelId="{FF369C1E-2EBC-463F-B3E1-C18C970AD273}" type="sibTrans" cxnId="{6487C9F3-EA5F-4831-8DDF-74A4AB2FB6B3}">
      <dgm:prSet/>
      <dgm:spPr/>
      <dgm:t>
        <a:bodyPr/>
        <a:lstStyle/>
        <a:p>
          <a:endParaRPr lang="en-US" sz="2800"/>
        </a:p>
      </dgm:t>
    </dgm:pt>
    <dgm:pt modelId="{AD9B4D14-68A3-4802-B0C4-152C484BE572}">
      <dgm:prSet custT="1"/>
      <dgm:spPr/>
      <dgm:t>
        <a:bodyPr/>
        <a:lstStyle/>
        <a:p>
          <a:pPr>
            <a:lnSpc>
              <a:spcPct val="100000"/>
            </a:lnSpc>
          </a:pPr>
          <a:r>
            <a:rPr lang="en-GB" sz="2000" dirty="0"/>
            <a:t>Design and train AI models with interactive tools</a:t>
          </a:r>
          <a:endParaRPr lang="en-US" sz="2000" dirty="0"/>
        </a:p>
      </dgm:t>
    </dgm:pt>
    <dgm:pt modelId="{108ADC1F-3851-465D-8B74-A947F7B0963C}" type="parTrans" cxnId="{E3B0EB12-6920-4FA6-B7D9-A4F93F76B27B}">
      <dgm:prSet/>
      <dgm:spPr/>
      <dgm:t>
        <a:bodyPr/>
        <a:lstStyle/>
        <a:p>
          <a:endParaRPr lang="en-US" sz="2800"/>
        </a:p>
      </dgm:t>
    </dgm:pt>
    <dgm:pt modelId="{CDBF937D-26BD-44D3-ACC3-6474CE8561CA}" type="sibTrans" cxnId="{E3B0EB12-6920-4FA6-B7D9-A4F93F76B27B}">
      <dgm:prSet/>
      <dgm:spPr/>
      <dgm:t>
        <a:bodyPr/>
        <a:lstStyle/>
        <a:p>
          <a:endParaRPr lang="en-US" sz="2800"/>
        </a:p>
      </dgm:t>
    </dgm:pt>
    <dgm:pt modelId="{FA03E865-3E05-4D6E-84B8-817652FF82A5}">
      <dgm:prSet custT="1"/>
      <dgm:spPr/>
      <dgm:t>
        <a:bodyPr/>
        <a:lstStyle/>
        <a:p>
          <a:pPr>
            <a:lnSpc>
              <a:spcPct val="100000"/>
            </a:lnSpc>
          </a:pPr>
          <a:r>
            <a:rPr lang="en-US" sz="2000" dirty="0"/>
            <a:t>Automatically generate code for reuse</a:t>
          </a:r>
        </a:p>
      </dgm:t>
    </dgm:pt>
    <dgm:pt modelId="{2ECA4323-88B0-4A89-BD85-82249DC7D535}" type="parTrans" cxnId="{9C9DE62A-0031-4C4B-9F12-5DC1854FB26F}">
      <dgm:prSet/>
      <dgm:spPr/>
      <dgm:t>
        <a:bodyPr/>
        <a:lstStyle/>
        <a:p>
          <a:endParaRPr lang="en-US" sz="2800"/>
        </a:p>
      </dgm:t>
    </dgm:pt>
    <dgm:pt modelId="{91A0393D-EEBA-4919-AE76-1B8513266CC9}" type="sibTrans" cxnId="{9C9DE62A-0031-4C4B-9F12-5DC1854FB26F}">
      <dgm:prSet/>
      <dgm:spPr/>
      <dgm:t>
        <a:bodyPr/>
        <a:lstStyle/>
        <a:p>
          <a:endParaRPr lang="en-US" sz="2800"/>
        </a:p>
      </dgm:t>
    </dgm:pt>
    <dgm:pt modelId="{EB6C3A44-436B-4936-B3C1-414662E7E9C4}" type="pres">
      <dgm:prSet presAssocID="{2A5BFAF1-601B-42AF-B803-69B5D72594FB}" presName="root" presStyleCnt="0">
        <dgm:presLayoutVars>
          <dgm:dir/>
          <dgm:resizeHandles val="exact"/>
        </dgm:presLayoutVars>
      </dgm:prSet>
      <dgm:spPr/>
    </dgm:pt>
    <dgm:pt modelId="{939FFF3D-6CE0-41C9-A63F-37848DEC80FA}" type="pres">
      <dgm:prSet presAssocID="{E529BE63-D206-4EE8-843A-CF6C21509A39}" presName="compNode" presStyleCnt="0"/>
      <dgm:spPr/>
    </dgm:pt>
    <dgm:pt modelId="{53E5BBCC-28E7-43AF-82DD-9D65DF39762E}" type="pres">
      <dgm:prSet presAssocID="{E529BE63-D206-4EE8-843A-CF6C21509A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Open book with solid fill"/>
        </a:ext>
      </dgm:extLst>
    </dgm:pt>
    <dgm:pt modelId="{99D72088-87E6-420A-BDFD-3372E2591AA1}" type="pres">
      <dgm:prSet presAssocID="{E529BE63-D206-4EE8-843A-CF6C21509A39}" presName="spaceRect" presStyleCnt="0"/>
      <dgm:spPr/>
    </dgm:pt>
    <dgm:pt modelId="{7750C546-CC7C-4F14-BCF1-6132AB929FF0}" type="pres">
      <dgm:prSet presAssocID="{E529BE63-D206-4EE8-843A-CF6C21509A39}" presName="textRect" presStyleLbl="revTx" presStyleIdx="0" presStyleCnt="3">
        <dgm:presLayoutVars>
          <dgm:chMax val="1"/>
          <dgm:chPref val="1"/>
        </dgm:presLayoutVars>
      </dgm:prSet>
      <dgm:spPr/>
    </dgm:pt>
    <dgm:pt modelId="{61855323-BCF4-4521-B093-BA358DCD429C}" type="pres">
      <dgm:prSet presAssocID="{FF369C1E-2EBC-463F-B3E1-C18C970AD273}" presName="sibTrans" presStyleCnt="0"/>
      <dgm:spPr/>
    </dgm:pt>
    <dgm:pt modelId="{A6AB42E0-7B01-4F30-8D23-816C56F9694A}" type="pres">
      <dgm:prSet presAssocID="{AD9B4D14-68A3-4802-B0C4-152C484BE572}" presName="compNode" presStyleCnt="0"/>
      <dgm:spPr/>
    </dgm:pt>
    <dgm:pt modelId="{2B886D33-9BC7-463C-8DF4-D149AFD50261}" type="pres">
      <dgm:prSet presAssocID="{AD9B4D14-68A3-4802-B0C4-152C484BE572}" presName="iconRect" presStyleLbl="node1" presStyleIdx="1" presStyleCnt="3" custLinFactNeighborX="0" custLinFactNeighborY="-425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Touchscreen with solid fill"/>
        </a:ext>
      </dgm:extLst>
    </dgm:pt>
    <dgm:pt modelId="{CA2ADE5F-A450-4192-BAFD-FDCBB8C5849A}" type="pres">
      <dgm:prSet presAssocID="{AD9B4D14-68A3-4802-B0C4-152C484BE572}" presName="spaceRect" presStyleCnt="0"/>
      <dgm:spPr/>
    </dgm:pt>
    <dgm:pt modelId="{16C2ED05-2CAE-4526-A5A2-413F6CF21EDB}" type="pres">
      <dgm:prSet presAssocID="{AD9B4D14-68A3-4802-B0C4-152C484BE572}" presName="textRect" presStyleLbl="revTx" presStyleIdx="1" presStyleCnt="3">
        <dgm:presLayoutVars>
          <dgm:chMax val="1"/>
          <dgm:chPref val="1"/>
        </dgm:presLayoutVars>
      </dgm:prSet>
      <dgm:spPr/>
    </dgm:pt>
    <dgm:pt modelId="{B6F2FA0F-4FE2-4949-9FF6-1B454E7943C6}" type="pres">
      <dgm:prSet presAssocID="{CDBF937D-26BD-44D3-ACC3-6474CE8561CA}" presName="sibTrans" presStyleCnt="0"/>
      <dgm:spPr/>
    </dgm:pt>
    <dgm:pt modelId="{C0ADD586-5BA3-4709-903E-626D0199C5B7}" type="pres">
      <dgm:prSet presAssocID="{FA03E865-3E05-4D6E-84B8-817652FF82A5}" presName="compNode" presStyleCnt="0"/>
      <dgm:spPr/>
    </dgm:pt>
    <dgm:pt modelId="{17F2ABB2-8F5D-4A83-A245-AD37F958B17A}" type="pres">
      <dgm:prSet presAssocID="{FA03E865-3E05-4D6E-84B8-817652FF82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Web design with solid fill"/>
        </a:ext>
      </dgm:extLst>
    </dgm:pt>
    <dgm:pt modelId="{0A87AFC0-C53A-4D4E-971C-E684D0B079C5}" type="pres">
      <dgm:prSet presAssocID="{FA03E865-3E05-4D6E-84B8-817652FF82A5}" presName="spaceRect" presStyleCnt="0"/>
      <dgm:spPr/>
    </dgm:pt>
    <dgm:pt modelId="{94674DDA-BF4B-472D-9D9F-B181C48F5629}" type="pres">
      <dgm:prSet presAssocID="{FA03E865-3E05-4D6E-84B8-817652FF82A5}" presName="textRect" presStyleLbl="revTx" presStyleIdx="2" presStyleCnt="3">
        <dgm:presLayoutVars>
          <dgm:chMax val="1"/>
          <dgm:chPref val="1"/>
        </dgm:presLayoutVars>
      </dgm:prSet>
      <dgm:spPr/>
    </dgm:pt>
  </dgm:ptLst>
  <dgm:cxnLst>
    <dgm:cxn modelId="{6FF4C106-710A-41FE-830F-3F984AFD6CE4}" type="presOf" srcId="{AD9B4D14-68A3-4802-B0C4-152C484BE572}" destId="{16C2ED05-2CAE-4526-A5A2-413F6CF21EDB}" srcOrd="0" destOrd="0" presId="urn:microsoft.com/office/officeart/2018/2/layout/IconLabelList"/>
    <dgm:cxn modelId="{E3B0EB12-6920-4FA6-B7D9-A4F93F76B27B}" srcId="{2A5BFAF1-601B-42AF-B803-69B5D72594FB}" destId="{AD9B4D14-68A3-4802-B0C4-152C484BE572}" srcOrd="1" destOrd="0" parTransId="{108ADC1F-3851-465D-8B74-A947F7B0963C}" sibTransId="{CDBF937D-26BD-44D3-ACC3-6474CE8561CA}"/>
    <dgm:cxn modelId="{9C9DE62A-0031-4C4B-9F12-5DC1854FB26F}" srcId="{2A5BFAF1-601B-42AF-B803-69B5D72594FB}" destId="{FA03E865-3E05-4D6E-84B8-817652FF82A5}" srcOrd="2" destOrd="0" parTransId="{2ECA4323-88B0-4A89-BD85-82249DC7D535}" sibTransId="{91A0393D-EEBA-4919-AE76-1B8513266CC9}"/>
    <dgm:cxn modelId="{D7D26852-EACA-4D58-9898-A142B5A92522}" type="presOf" srcId="{FA03E865-3E05-4D6E-84B8-817652FF82A5}" destId="{94674DDA-BF4B-472D-9D9F-B181C48F5629}" srcOrd="0" destOrd="0" presId="urn:microsoft.com/office/officeart/2018/2/layout/IconLabelList"/>
    <dgm:cxn modelId="{007F9C59-900F-413E-B8BE-BBDFC642AD59}" type="presOf" srcId="{E529BE63-D206-4EE8-843A-CF6C21509A39}" destId="{7750C546-CC7C-4F14-BCF1-6132AB929FF0}" srcOrd="0" destOrd="0" presId="urn:microsoft.com/office/officeart/2018/2/layout/IconLabelList"/>
    <dgm:cxn modelId="{96BECC9F-2AC9-4041-9938-D2B638C511F6}" type="presOf" srcId="{2A5BFAF1-601B-42AF-B803-69B5D72594FB}" destId="{EB6C3A44-436B-4936-B3C1-414662E7E9C4}" srcOrd="0" destOrd="0" presId="urn:microsoft.com/office/officeart/2018/2/layout/IconLabelList"/>
    <dgm:cxn modelId="{6487C9F3-EA5F-4831-8DDF-74A4AB2FB6B3}" srcId="{2A5BFAF1-601B-42AF-B803-69B5D72594FB}" destId="{E529BE63-D206-4EE8-843A-CF6C21509A39}" srcOrd="0" destOrd="0" parTransId="{04E0EB65-EDB8-4DA5-A26E-E6D34CFD8508}" sibTransId="{FF369C1E-2EBC-463F-B3E1-C18C970AD273}"/>
    <dgm:cxn modelId="{7723C48E-7103-4AB1-9E15-A3CBE6166F1F}" type="presParOf" srcId="{EB6C3A44-436B-4936-B3C1-414662E7E9C4}" destId="{939FFF3D-6CE0-41C9-A63F-37848DEC80FA}" srcOrd="0" destOrd="0" presId="urn:microsoft.com/office/officeart/2018/2/layout/IconLabelList"/>
    <dgm:cxn modelId="{ED0FB264-A082-40E3-BD3A-D2C224BB2BB1}" type="presParOf" srcId="{939FFF3D-6CE0-41C9-A63F-37848DEC80FA}" destId="{53E5BBCC-28E7-43AF-82DD-9D65DF39762E}" srcOrd="0" destOrd="0" presId="urn:microsoft.com/office/officeart/2018/2/layout/IconLabelList"/>
    <dgm:cxn modelId="{93AD6EE5-A57C-444F-BCE7-080E078E450C}" type="presParOf" srcId="{939FFF3D-6CE0-41C9-A63F-37848DEC80FA}" destId="{99D72088-87E6-420A-BDFD-3372E2591AA1}" srcOrd="1" destOrd="0" presId="urn:microsoft.com/office/officeart/2018/2/layout/IconLabelList"/>
    <dgm:cxn modelId="{05ED9D30-D41B-4CCD-810E-7FED3CAF7D3D}" type="presParOf" srcId="{939FFF3D-6CE0-41C9-A63F-37848DEC80FA}" destId="{7750C546-CC7C-4F14-BCF1-6132AB929FF0}" srcOrd="2" destOrd="0" presId="urn:microsoft.com/office/officeart/2018/2/layout/IconLabelList"/>
    <dgm:cxn modelId="{95AFC215-DF41-48AA-97B1-0FEF5075E47B}" type="presParOf" srcId="{EB6C3A44-436B-4936-B3C1-414662E7E9C4}" destId="{61855323-BCF4-4521-B093-BA358DCD429C}" srcOrd="1" destOrd="0" presId="urn:microsoft.com/office/officeart/2018/2/layout/IconLabelList"/>
    <dgm:cxn modelId="{0241EB81-69E2-4979-8D78-4A68A2FCEFFF}" type="presParOf" srcId="{EB6C3A44-436B-4936-B3C1-414662E7E9C4}" destId="{A6AB42E0-7B01-4F30-8D23-816C56F9694A}" srcOrd="2" destOrd="0" presId="urn:microsoft.com/office/officeart/2018/2/layout/IconLabelList"/>
    <dgm:cxn modelId="{7268FA4C-36F2-4842-A9EF-A8E05BC13870}" type="presParOf" srcId="{A6AB42E0-7B01-4F30-8D23-816C56F9694A}" destId="{2B886D33-9BC7-463C-8DF4-D149AFD50261}" srcOrd="0" destOrd="0" presId="urn:microsoft.com/office/officeart/2018/2/layout/IconLabelList"/>
    <dgm:cxn modelId="{E63D3FF5-C297-4C0B-A9AC-66FC14A2017B}" type="presParOf" srcId="{A6AB42E0-7B01-4F30-8D23-816C56F9694A}" destId="{CA2ADE5F-A450-4192-BAFD-FDCBB8C5849A}" srcOrd="1" destOrd="0" presId="urn:microsoft.com/office/officeart/2018/2/layout/IconLabelList"/>
    <dgm:cxn modelId="{795DF0D1-B226-4389-9274-F8044B5E586C}" type="presParOf" srcId="{A6AB42E0-7B01-4F30-8D23-816C56F9694A}" destId="{16C2ED05-2CAE-4526-A5A2-413F6CF21EDB}" srcOrd="2" destOrd="0" presId="urn:microsoft.com/office/officeart/2018/2/layout/IconLabelList"/>
    <dgm:cxn modelId="{9F5BCE36-C559-44CA-8069-F651A47A7027}" type="presParOf" srcId="{EB6C3A44-436B-4936-B3C1-414662E7E9C4}" destId="{B6F2FA0F-4FE2-4949-9FF6-1B454E7943C6}" srcOrd="3" destOrd="0" presId="urn:microsoft.com/office/officeart/2018/2/layout/IconLabelList"/>
    <dgm:cxn modelId="{6D49AC5F-A1DF-41A7-B097-6AF1005996E2}" type="presParOf" srcId="{EB6C3A44-436B-4936-B3C1-414662E7E9C4}" destId="{C0ADD586-5BA3-4709-903E-626D0199C5B7}" srcOrd="4" destOrd="0" presId="urn:microsoft.com/office/officeart/2018/2/layout/IconLabelList"/>
    <dgm:cxn modelId="{22D6A69E-3D9F-4D5E-B396-5825790DD232}" type="presParOf" srcId="{C0ADD586-5BA3-4709-903E-626D0199C5B7}" destId="{17F2ABB2-8F5D-4A83-A245-AD37F958B17A}" srcOrd="0" destOrd="0" presId="urn:microsoft.com/office/officeart/2018/2/layout/IconLabelList"/>
    <dgm:cxn modelId="{76902F4E-E5DD-4530-83B0-04392D021B97}" type="presParOf" srcId="{C0ADD586-5BA3-4709-903E-626D0199C5B7}" destId="{0A87AFC0-C53A-4D4E-971C-E684D0B079C5}" srcOrd="1" destOrd="0" presId="urn:microsoft.com/office/officeart/2018/2/layout/IconLabelList"/>
    <dgm:cxn modelId="{ECBAF029-39AD-4B67-A0D1-AC4C5412BAA0}" type="presParOf" srcId="{C0ADD586-5BA3-4709-903E-626D0199C5B7}" destId="{94674DDA-BF4B-472D-9D9F-B181C48F562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FEAA63-18DB-48D3-8433-8D5A669B1C0D}"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CE717E4-235E-4063-9548-98DFEE80178C}">
      <dgm:prSet/>
      <dgm:spPr/>
      <dgm:t>
        <a:bodyPr/>
        <a:lstStyle/>
        <a:p>
          <a:pPr>
            <a:lnSpc>
              <a:spcPct val="100000"/>
            </a:lnSpc>
          </a:pPr>
          <a:r>
            <a:rPr lang="en-US"/>
            <a:t>Clustering can be used to label raw data</a:t>
          </a:r>
        </a:p>
      </dgm:t>
    </dgm:pt>
    <dgm:pt modelId="{C2A4B7CC-7D48-4042-AD4D-3352AA5330C9}" type="parTrans" cxnId="{64196AFF-D96D-47DF-8D8F-AC0E829011A9}">
      <dgm:prSet/>
      <dgm:spPr/>
      <dgm:t>
        <a:bodyPr/>
        <a:lstStyle/>
        <a:p>
          <a:endParaRPr lang="en-US"/>
        </a:p>
      </dgm:t>
    </dgm:pt>
    <dgm:pt modelId="{8488A9BC-168E-419C-8F6B-3D734B25ECEA}" type="sibTrans" cxnId="{64196AFF-D96D-47DF-8D8F-AC0E829011A9}">
      <dgm:prSet/>
      <dgm:spPr/>
      <dgm:t>
        <a:bodyPr/>
        <a:lstStyle/>
        <a:p>
          <a:endParaRPr lang="en-US"/>
        </a:p>
      </dgm:t>
    </dgm:pt>
    <dgm:pt modelId="{921215F8-19C0-49BE-8E0C-D971F48D83E8}">
      <dgm:prSet/>
      <dgm:spPr/>
      <dgm:t>
        <a:bodyPr/>
        <a:lstStyle/>
        <a:p>
          <a:pPr>
            <a:lnSpc>
              <a:spcPct val="100000"/>
            </a:lnSpc>
          </a:pPr>
          <a:r>
            <a:rPr lang="en-GB" dirty="0"/>
            <a:t>Classification Learner lets you try out different models</a:t>
          </a:r>
          <a:endParaRPr lang="en-US" dirty="0"/>
        </a:p>
      </dgm:t>
    </dgm:pt>
    <dgm:pt modelId="{2F74967F-EF18-4B38-9086-4913FC1F7FEE}" type="parTrans" cxnId="{AAFA9ED3-23B0-4357-8134-62F69434ACD2}">
      <dgm:prSet/>
      <dgm:spPr/>
      <dgm:t>
        <a:bodyPr/>
        <a:lstStyle/>
        <a:p>
          <a:endParaRPr lang="en-US"/>
        </a:p>
      </dgm:t>
    </dgm:pt>
    <dgm:pt modelId="{89868976-4742-4554-B071-F0AAEECDF04A}" type="sibTrans" cxnId="{AAFA9ED3-23B0-4357-8134-62F69434ACD2}">
      <dgm:prSet/>
      <dgm:spPr/>
      <dgm:t>
        <a:bodyPr/>
        <a:lstStyle/>
        <a:p>
          <a:endParaRPr lang="en-US"/>
        </a:p>
      </dgm:t>
    </dgm:pt>
    <dgm:pt modelId="{FC5D6297-73D5-4C5B-A0DD-8FD18C17E93B}">
      <dgm:prSet/>
      <dgm:spPr/>
      <dgm:t>
        <a:bodyPr/>
        <a:lstStyle/>
        <a:p>
          <a:pPr>
            <a:lnSpc>
              <a:spcPct val="100000"/>
            </a:lnSpc>
          </a:pPr>
          <a:r>
            <a:rPr lang="en-US" dirty="0"/>
            <a:t>Deep Network Designer lets you design networks interactively </a:t>
          </a:r>
        </a:p>
      </dgm:t>
    </dgm:pt>
    <dgm:pt modelId="{DB8623B8-B912-45C1-8B1B-9611CE8270E3}" type="parTrans" cxnId="{6A3713CA-133D-4F26-A671-E0828C2A180E}">
      <dgm:prSet/>
      <dgm:spPr/>
      <dgm:t>
        <a:bodyPr/>
        <a:lstStyle/>
        <a:p>
          <a:endParaRPr lang="en-US"/>
        </a:p>
      </dgm:t>
    </dgm:pt>
    <dgm:pt modelId="{71D6795F-5CB6-4F47-9560-5582ACB3D7DF}" type="sibTrans" cxnId="{6A3713CA-133D-4F26-A671-E0828C2A180E}">
      <dgm:prSet/>
      <dgm:spPr/>
      <dgm:t>
        <a:bodyPr/>
        <a:lstStyle/>
        <a:p>
          <a:endParaRPr lang="en-US"/>
        </a:p>
      </dgm:t>
    </dgm:pt>
    <dgm:pt modelId="{F9E5189F-EB29-49DA-BC7B-C2D7D422A93B}" type="pres">
      <dgm:prSet presAssocID="{DBFEAA63-18DB-48D3-8433-8D5A669B1C0D}" presName="root" presStyleCnt="0">
        <dgm:presLayoutVars>
          <dgm:dir/>
          <dgm:resizeHandles val="exact"/>
        </dgm:presLayoutVars>
      </dgm:prSet>
      <dgm:spPr/>
    </dgm:pt>
    <dgm:pt modelId="{961EAF18-0E6C-4C37-BB8C-841403784EB3}" type="pres">
      <dgm:prSet presAssocID="{1CE717E4-235E-4063-9548-98DFEE80178C}" presName="compNode" presStyleCnt="0"/>
      <dgm:spPr/>
    </dgm:pt>
    <dgm:pt modelId="{896C3759-B5BC-428B-BB1D-A87EA576C1B5}" type="pres">
      <dgm:prSet presAssocID="{1CE717E4-235E-4063-9548-98DFEE80178C}" presName="bgRect" presStyleLbl="bgShp" presStyleIdx="0" presStyleCnt="3"/>
      <dgm:spPr/>
    </dgm:pt>
    <dgm:pt modelId="{2EA40A62-FA0A-4DDA-9079-6A5AE22E8F04}" type="pres">
      <dgm:prSet presAssocID="{1CE717E4-235E-4063-9548-98DFEE80178C}" presName="iconRect" presStyleLbl="node1" presStyleIdx="0" presStyleCnt="3"/>
      <dgm:spPr/>
    </dgm:pt>
    <dgm:pt modelId="{8684368C-7B5E-47DD-8C83-3C86F021A5B3}" type="pres">
      <dgm:prSet presAssocID="{1CE717E4-235E-4063-9548-98DFEE80178C}" presName="spaceRect" presStyleCnt="0"/>
      <dgm:spPr/>
    </dgm:pt>
    <dgm:pt modelId="{AD5089BE-3730-40A7-8040-476FA08CE07E}" type="pres">
      <dgm:prSet presAssocID="{1CE717E4-235E-4063-9548-98DFEE80178C}" presName="parTx" presStyleLbl="revTx" presStyleIdx="0" presStyleCnt="3">
        <dgm:presLayoutVars>
          <dgm:chMax val="0"/>
          <dgm:chPref val="0"/>
        </dgm:presLayoutVars>
      </dgm:prSet>
      <dgm:spPr/>
    </dgm:pt>
    <dgm:pt modelId="{3B3B2AFD-0CA8-442A-8674-D3B3496F87A5}" type="pres">
      <dgm:prSet presAssocID="{8488A9BC-168E-419C-8F6B-3D734B25ECEA}" presName="sibTrans" presStyleCnt="0"/>
      <dgm:spPr/>
    </dgm:pt>
    <dgm:pt modelId="{BA143E60-9822-4C79-9B0C-854FB30F3DF6}" type="pres">
      <dgm:prSet presAssocID="{921215F8-19C0-49BE-8E0C-D971F48D83E8}" presName="compNode" presStyleCnt="0"/>
      <dgm:spPr/>
    </dgm:pt>
    <dgm:pt modelId="{1E9DB45B-C1D6-4E15-89AD-B76DF37076EB}" type="pres">
      <dgm:prSet presAssocID="{921215F8-19C0-49BE-8E0C-D971F48D83E8}" presName="bgRect" presStyleLbl="bgShp" presStyleIdx="1" presStyleCnt="3"/>
      <dgm:spPr/>
    </dgm:pt>
    <dgm:pt modelId="{5ECD24BA-BF38-4F14-99E0-47E238E2D78C}" type="pres">
      <dgm:prSet presAssocID="{921215F8-19C0-49BE-8E0C-D971F48D83E8}" presName="iconRect" presStyleLbl="node1" presStyleIdx="1" presStyleCnt="3"/>
      <dgm:spPr/>
    </dgm:pt>
    <dgm:pt modelId="{6DB99418-F766-4F0F-85BD-839E545BF916}" type="pres">
      <dgm:prSet presAssocID="{921215F8-19C0-49BE-8E0C-D971F48D83E8}" presName="spaceRect" presStyleCnt="0"/>
      <dgm:spPr/>
    </dgm:pt>
    <dgm:pt modelId="{F6A9AC1A-0D55-49B2-B8EF-92D4E9B8830E}" type="pres">
      <dgm:prSet presAssocID="{921215F8-19C0-49BE-8E0C-D971F48D83E8}" presName="parTx" presStyleLbl="revTx" presStyleIdx="1" presStyleCnt="3">
        <dgm:presLayoutVars>
          <dgm:chMax val="0"/>
          <dgm:chPref val="0"/>
        </dgm:presLayoutVars>
      </dgm:prSet>
      <dgm:spPr/>
    </dgm:pt>
    <dgm:pt modelId="{75ECE1DF-DDE1-4449-A293-ED36D5216850}" type="pres">
      <dgm:prSet presAssocID="{89868976-4742-4554-B071-F0AAEECDF04A}" presName="sibTrans" presStyleCnt="0"/>
      <dgm:spPr/>
    </dgm:pt>
    <dgm:pt modelId="{D190FE93-4D00-440C-84BC-8332A77AF4AC}" type="pres">
      <dgm:prSet presAssocID="{FC5D6297-73D5-4C5B-A0DD-8FD18C17E93B}" presName="compNode" presStyleCnt="0"/>
      <dgm:spPr/>
    </dgm:pt>
    <dgm:pt modelId="{C90F458F-9211-40A4-AB5D-71E166180D19}" type="pres">
      <dgm:prSet presAssocID="{FC5D6297-73D5-4C5B-A0DD-8FD18C17E93B}" presName="bgRect" presStyleLbl="bgShp" presStyleIdx="2" presStyleCnt="3"/>
      <dgm:spPr/>
    </dgm:pt>
    <dgm:pt modelId="{50D6B097-AC90-422E-880B-9FACF78B20E2}" type="pres">
      <dgm:prSet presAssocID="{FC5D6297-73D5-4C5B-A0DD-8FD18C17E93B}" presName="iconRect" presStyleLbl="node1" presStyleIdx="2" presStyleCnt="3"/>
      <dgm:spPr/>
    </dgm:pt>
    <dgm:pt modelId="{FDA122A2-34A1-4F77-BC40-574C0754E012}" type="pres">
      <dgm:prSet presAssocID="{FC5D6297-73D5-4C5B-A0DD-8FD18C17E93B}" presName="spaceRect" presStyleCnt="0"/>
      <dgm:spPr/>
    </dgm:pt>
    <dgm:pt modelId="{09CADEF8-714B-4324-9F6D-59CDC40A5731}" type="pres">
      <dgm:prSet presAssocID="{FC5D6297-73D5-4C5B-A0DD-8FD18C17E93B}" presName="parTx" presStyleLbl="revTx" presStyleIdx="2" presStyleCnt="3">
        <dgm:presLayoutVars>
          <dgm:chMax val="0"/>
          <dgm:chPref val="0"/>
        </dgm:presLayoutVars>
      </dgm:prSet>
      <dgm:spPr/>
    </dgm:pt>
  </dgm:ptLst>
  <dgm:cxnLst>
    <dgm:cxn modelId="{A9EADB1F-E93C-429A-B15D-C02329F3EBCF}" type="presOf" srcId="{DBFEAA63-18DB-48D3-8433-8D5A669B1C0D}" destId="{F9E5189F-EB29-49DA-BC7B-C2D7D422A93B}" srcOrd="0" destOrd="0" presId="urn:microsoft.com/office/officeart/2018/2/layout/IconVerticalSolidList"/>
    <dgm:cxn modelId="{D3830C36-9E77-4E20-B2AE-8C81493783EC}" type="presOf" srcId="{FC5D6297-73D5-4C5B-A0DD-8FD18C17E93B}" destId="{09CADEF8-714B-4324-9F6D-59CDC40A5731}" srcOrd="0" destOrd="0" presId="urn:microsoft.com/office/officeart/2018/2/layout/IconVerticalSolidList"/>
    <dgm:cxn modelId="{826012A8-7A8F-480A-8F20-29DED6851CEC}" type="presOf" srcId="{1CE717E4-235E-4063-9548-98DFEE80178C}" destId="{AD5089BE-3730-40A7-8040-476FA08CE07E}" srcOrd="0" destOrd="0" presId="urn:microsoft.com/office/officeart/2018/2/layout/IconVerticalSolidList"/>
    <dgm:cxn modelId="{F7AF72C7-021C-4735-8D31-5B406E2FEAB8}" type="presOf" srcId="{921215F8-19C0-49BE-8E0C-D971F48D83E8}" destId="{F6A9AC1A-0D55-49B2-B8EF-92D4E9B8830E}" srcOrd="0" destOrd="0" presId="urn:microsoft.com/office/officeart/2018/2/layout/IconVerticalSolidList"/>
    <dgm:cxn modelId="{6A3713CA-133D-4F26-A671-E0828C2A180E}" srcId="{DBFEAA63-18DB-48D3-8433-8D5A669B1C0D}" destId="{FC5D6297-73D5-4C5B-A0DD-8FD18C17E93B}" srcOrd="2" destOrd="0" parTransId="{DB8623B8-B912-45C1-8B1B-9611CE8270E3}" sibTransId="{71D6795F-5CB6-4F47-9560-5582ACB3D7DF}"/>
    <dgm:cxn modelId="{AAFA9ED3-23B0-4357-8134-62F69434ACD2}" srcId="{DBFEAA63-18DB-48D3-8433-8D5A669B1C0D}" destId="{921215F8-19C0-49BE-8E0C-D971F48D83E8}" srcOrd="1" destOrd="0" parTransId="{2F74967F-EF18-4B38-9086-4913FC1F7FEE}" sibTransId="{89868976-4742-4554-B071-F0AAEECDF04A}"/>
    <dgm:cxn modelId="{64196AFF-D96D-47DF-8D8F-AC0E829011A9}" srcId="{DBFEAA63-18DB-48D3-8433-8D5A669B1C0D}" destId="{1CE717E4-235E-4063-9548-98DFEE80178C}" srcOrd="0" destOrd="0" parTransId="{C2A4B7CC-7D48-4042-AD4D-3352AA5330C9}" sibTransId="{8488A9BC-168E-419C-8F6B-3D734B25ECEA}"/>
    <dgm:cxn modelId="{0B05E6F6-F8F9-487E-9755-EC8D3BC2A2A9}" type="presParOf" srcId="{F9E5189F-EB29-49DA-BC7B-C2D7D422A93B}" destId="{961EAF18-0E6C-4C37-BB8C-841403784EB3}" srcOrd="0" destOrd="0" presId="urn:microsoft.com/office/officeart/2018/2/layout/IconVerticalSolidList"/>
    <dgm:cxn modelId="{E44626A3-7983-4FBF-9F9B-6EADD1B728B4}" type="presParOf" srcId="{961EAF18-0E6C-4C37-BB8C-841403784EB3}" destId="{896C3759-B5BC-428B-BB1D-A87EA576C1B5}" srcOrd="0" destOrd="0" presId="urn:microsoft.com/office/officeart/2018/2/layout/IconVerticalSolidList"/>
    <dgm:cxn modelId="{17ABF72E-46C8-4DFF-B651-1A003A558CD9}" type="presParOf" srcId="{961EAF18-0E6C-4C37-BB8C-841403784EB3}" destId="{2EA40A62-FA0A-4DDA-9079-6A5AE22E8F04}" srcOrd="1" destOrd="0" presId="urn:microsoft.com/office/officeart/2018/2/layout/IconVerticalSolidList"/>
    <dgm:cxn modelId="{1F259895-A858-4EDD-91EA-0712CDE91F90}" type="presParOf" srcId="{961EAF18-0E6C-4C37-BB8C-841403784EB3}" destId="{8684368C-7B5E-47DD-8C83-3C86F021A5B3}" srcOrd="2" destOrd="0" presId="urn:microsoft.com/office/officeart/2018/2/layout/IconVerticalSolidList"/>
    <dgm:cxn modelId="{43560B10-D322-4D4C-97D3-AA641853C693}" type="presParOf" srcId="{961EAF18-0E6C-4C37-BB8C-841403784EB3}" destId="{AD5089BE-3730-40A7-8040-476FA08CE07E}" srcOrd="3" destOrd="0" presId="urn:microsoft.com/office/officeart/2018/2/layout/IconVerticalSolidList"/>
    <dgm:cxn modelId="{8642967E-2D0B-4324-A316-0DB6AA4B7B29}" type="presParOf" srcId="{F9E5189F-EB29-49DA-BC7B-C2D7D422A93B}" destId="{3B3B2AFD-0CA8-442A-8674-D3B3496F87A5}" srcOrd="1" destOrd="0" presId="urn:microsoft.com/office/officeart/2018/2/layout/IconVerticalSolidList"/>
    <dgm:cxn modelId="{E7349B62-E06A-40F0-AD81-19A053DCBAB4}" type="presParOf" srcId="{F9E5189F-EB29-49DA-BC7B-C2D7D422A93B}" destId="{BA143E60-9822-4C79-9B0C-854FB30F3DF6}" srcOrd="2" destOrd="0" presId="urn:microsoft.com/office/officeart/2018/2/layout/IconVerticalSolidList"/>
    <dgm:cxn modelId="{BC3EB305-AD56-49D4-8F52-9355E615977A}" type="presParOf" srcId="{BA143E60-9822-4C79-9B0C-854FB30F3DF6}" destId="{1E9DB45B-C1D6-4E15-89AD-B76DF37076EB}" srcOrd="0" destOrd="0" presId="urn:microsoft.com/office/officeart/2018/2/layout/IconVerticalSolidList"/>
    <dgm:cxn modelId="{F10D96F8-EBF2-4F81-BDA9-14D62B5E76FB}" type="presParOf" srcId="{BA143E60-9822-4C79-9B0C-854FB30F3DF6}" destId="{5ECD24BA-BF38-4F14-99E0-47E238E2D78C}" srcOrd="1" destOrd="0" presId="urn:microsoft.com/office/officeart/2018/2/layout/IconVerticalSolidList"/>
    <dgm:cxn modelId="{230B7F52-6970-4BCD-ADD9-2D458DD758C3}" type="presParOf" srcId="{BA143E60-9822-4C79-9B0C-854FB30F3DF6}" destId="{6DB99418-F766-4F0F-85BD-839E545BF916}" srcOrd="2" destOrd="0" presId="urn:microsoft.com/office/officeart/2018/2/layout/IconVerticalSolidList"/>
    <dgm:cxn modelId="{DB1EDD57-7E3F-4C24-B6CD-92294EEB7CA5}" type="presParOf" srcId="{BA143E60-9822-4C79-9B0C-854FB30F3DF6}" destId="{F6A9AC1A-0D55-49B2-B8EF-92D4E9B8830E}" srcOrd="3" destOrd="0" presId="urn:microsoft.com/office/officeart/2018/2/layout/IconVerticalSolidList"/>
    <dgm:cxn modelId="{597DF1CB-E314-48B8-98B6-F070E5ED4AEB}" type="presParOf" srcId="{F9E5189F-EB29-49DA-BC7B-C2D7D422A93B}" destId="{75ECE1DF-DDE1-4449-A293-ED36D5216850}" srcOrd="3" destOrd="0" presId="urn:microsoft.com/office/officeart/2018/2/layout/IconVerticalSolidList"/>
    <dgm:cxn modelId="{0FF25F59-4B7B-436F-A4BA-E8A82D830B34}" type="presParOf" srcId="{F9E5189F-EB29-49DA-BC7B-C2D7D422A93B}" destId="{D190FE93-4D00-440C-84BC-8332A77AF4AC}" srcOrd="4" destOrd="0" presId="urn:microsoft.com/office/officeart/2018/2/layout/IconVerticalSolidList"/>
    <dgm:cxn modelId="{6B1E56A6-0105-4DFF-B40E-73C735E98020}" type="presParOf" srcId="{D190FE93-4D00-440C-84BC-8332A77AF4AC}" destId="{C90F458F-9211-40A4-AB5D-71E166180D19}" srcOrd="0" destOrd="0" presId="urn:microsoft.com/office/officeart/2018/2/layout/IconVerticalSolidList"/>
    <dgm:cxn modelId="{DE003C02-F49C-4224-8C4F-AC53C2EB6FF3}" type="presParOf" srcId="{D190FE93-4D00-440C-84BC-8332A77AF4AC}" destId="{50D6B097-AC90-422E-880B-9FACF78B20E2}" srcOrd="1" destOrd="0" presId="urn:microsoft.com/office/officeart/2018/2/layout/IconVerticalSolidList"/>
    <dgm:cxn modelId="{ED3B121F-EC65-4CC4-A8DB-FCEB6A0E1636}" type="presParOf" srcId="{D190FE93-4D00-440C-84BC-8332A77AF4AC}" destId="{FDA122A2-34A1-4F77-BC40-574C0754E012}" srcOrd="2" destOrd="0" presId="urn:microsoft.com/office/officeart/2018/2/layout/IconVerticalSolidList"/>
    <dgm:cxn modelId="{778A8E8C-AF87-48F9-B2F3-C30BF4DEA97C}" type="presParOf" srcId="{D190FE93-4D00-440C-84BC-8332A77AF4AC}" destId="{09CADEF8-714B-4324-9F6D-59CDC40A573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5BFAF1-601B-42AF-B803-69B5D72594FB}"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E529BE63-D206-4EE8-843A-CF6C21509A39}">
      <dgm:prSet custT="1"/>
      <dgm:spPr/>
      <dgm:t>
        <a:bodyPr/>
        <a:lstStyle/>
        <a:p>
          <a:pPr>
            <a:lnSpc>
              <a:spcPct val="100000"/>
            </a:lnSpc>
          </a:pPr>
          <a:r>
            <a:rPr lang="en-GB" sz="2000"/>
            <a:t>Ease-of-use through interactive tools</a:t>
          </a:r>
          <a:endParaRPr lang="en-US" sz="2000"/>
        </a:p>
      </dgm:t>
    </dgm:pt>
    <dgm:pt modelId="{04E0EB65-EDB8-4DA5-A26E-E6D34CFD8508}" type="parTrans" cxnId="{6487C9F3-EA5F-4831-8DDF-74A4AB2FB6B3}">
      <dgm:prSet/>
      <dgm:spPr/>
      <dgm:t>
        <a:bodyPr/>
        <a:lstStyle/>
        <a:p>
          <a:endParaRPr lang="en-US" sz="2800"/>
        </a:p>
      </dgm:t>
    </dgm:pt>
    <dgm:pt modelId="{FF369C1E-2EBC-463F-B3E1-C18C970AD273}" type="sibTrans" cxnId="{6487C9F3-EA5F-4831-8DDF-74A4AB2FB6B3}">
      <dgm:prSet/>
      <dgm:spPr/>
      <dgm:t>
        <a:bodyPr/>
        <a:lstStyle/>
        <a:p>
          <a:endParaRPr lang="en-US" sz="2800"/>
        </a:p>
      </dgm:t>
    </dgm:pt>
    <dgm:pt modelId="{AD9B4D14-68A3-4802-B0C4-152C484BE572}">
      <dgm:prSet custT="1"/>
      <dgm:spPr/>
      <dgm:t>
        <a:bodyPr/>
        <a:lstStyle/>
        <a:p>
          <a:pPr>
            <a:lnSpc>
              <a:spcPct val="100000"/>
            </a:lnSpc>
          </a:pPr>
          <a:r>
            <a:rPr lang="en-GB" sz="2000"/>
            <a:t>AI accessible to everyone</a:t>
          </a:r>
          <a:endParaRPr lang="en-US" sz="2000"/>
        </a:p>
      </dgm:t>
    </dgm:pt>
    <dgm:pt modelId="{108ADC1F-3851-465D-8B74-A947F7B0963C}" type="parTrans" cxnId="{E3B0EB12-6920-4FA6-B7D9-A4F93F76B27B}">
      <dgm:prSet/>
      <dgm:spPr/>
      <dgm:t>
        <a:bodyPr/>
        <a:lstStyle/>
        <a:p>
          <a:endParaRPr lang="en-US" sz="2800"/>
        </a:p>
      </dgm:t>
    </dgm:pt>
    <dgm:pt modelId="{CDBF937D-26BD-44D3-ACC3-6474CE8561CA}" type="sibTrans" cxnId="{E3B0EB12-6920-4FA6-B7D9-A4F93F76B27B}">
      <dgm:prSet/>
      <dgm:spPr/>
      <dgm:t>
        <a:bodyPr/>
        <a:lstStyle/>
        <a:p>
          <a:endParaRPr lang="en-US" sz="2800"/>
        </a:p>
      </dgm:t>
    </dgm:pt>
    <dgm:pt modelId="{FA03E865-3E05-4D6E-84B8-817652FF82A5}">
      <dgm:prSet custT="1"/>
      <dgm:spPr/>
      <dgm:t>
        <a:bodyPr/>
        <a:lstStyle/>
        <a:p>
          <a:pPr>
            <a:lnSpc>
              <a:spcPct val="100000"/>
            </a:lnSpc>
          </a:pPr>
          <a:r>
            <a:rPr lang="en-US" sz="2000"/>
            <a:t>Interactive tools can enhance programming skills</a:t>
          </a:r>
        </a:p>
      </dgm:t>
    </dgm:pt>
    <dgm:pt modelId="{2ECA4323-88B0-4A89-BD85-82249DC7D535}" type="parTrans" cxnId="{9C9DE62A-0031-4C4B-9F12-5DC1854FB26F}">
      <dgm:prSet/>
      <dgm:spPr/>
      <dgm:t>
        <a:bodyPr/>
        <a:lstStyle/>
        <a:p>
          <a:endParaRPr lang="en-US" sz="2800"/>
        </a:p>
      </dgm:t>
    </dgm:pt>
    <dgm:pt modelId="{91A0393D-EEBA-4919-AE76-1B8513266CC9}" type="sibTrans" cxnId="{9C9DE62A-0031-4C4B-9F12-5DC1854FB26F}">
      <dgm:prSet/>
      <dgm:spPr/>
      <dgm:t>
        <a:bodyPr/>
        <a:lstStyle/>
        <a:p>
          <a:endParaRPr lang="en-US" sz="2800"/>
        </a:p>
      </dgm:t>
    </dgm:pt>
    <dgm:pt modelId="{EB6C3A44-436B-4936-B3C1-414662E7E9C4}" type="pres">
      <dgm:prSet presAssocID="{2A5BFAF1-601B-42AF-B803-69B5D72594FB}" presName="root" presStyleCnt="0">
        <dgm:presLayoutVars>
          <dgm:dir/>
          <dgm:resizeHandles val="exact"/>
        </dgm:presLayoutVars>
      </dgm:prSet>
      <dgm:spPr/>
    </dgm:pt>
    <dgm:pt modelId="{939FFF3D-6CE0-41C9-A63F-37848DEC80FA}" type="pres">
      <dgm:prSet presAssocID="{E529BE63-D206-4EE8-843A-CF6C21509A39}" presName="compNode" presStyleCnt="0"/>
      <dgm:spPr/>
    </dgm:pt>
    <dgm:pt modelId="{53E5BBCC-28E7-43AF-82DD-9D65DF39762E}" type="pres">
      <dgm:prSet presAssocID="{E529BE63-D206-4EE8-843A-CF6C21509A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Double Tap Gesture with solid fill"/>
        </a:ext>
      </dgm:extLst>
    </dgm:pt>
    <dgm:pt modelId="{99D72088-87E6-420A-BDFD-3372E2591AA1}" type="pres">
      <dgm:prSet presAssocID="{E529BE63-D206-4EE8-843A-CF6C21509A39}" presName="spaceRect" presStyleCnt="0"/>
      <dgm:spPr/>
    </dgm:pt>
    <dgm:pt modelId="{7750C546-CC7C-4F14-BCF1-6132AB929FF0}" type="pres">
      <dgm:prSet presAssocID="{E529BE63-D206-4EE8-843A-CF6C21509A39}" presName="textRect" presStyleLbl="revTx" presStyleIdx="0" presStyleCnt="3">
        <dgm:presLayoutVars>
          <dgm:chMax val="1"/>
          <dgm:chPref val="1"/>
        </dgm:presLayoutVars>
      </dgm:prSet>
      <dgm:spPr/>
    </dgm:pt>
    <dgm:pt modelId="{61855323-BCF4-4521-B093-BA358DCD429C}" type="pres">
      <dgm:prSet presAssocID="{FF369C1E-2EBC-463F-B3E1-C18C970AD273}" presName="sibTrans" presStyleCnt="0"/>
      <dgm:spPr/>
    </dgm:pt>
    <dgm:pt modelId="{A6AB42E0-7B01-4F30-8D23-816C56F9694A}" type="pres">
      <dgm:prSet presAssocID="{AD9B4D14-68A3-4802-B0C4-152C484BE572}" presName="compNode" presStyleCnt="0"/>
      <dgm:spPr/>
    </dgm:pt>
    <dgm:pt modelId="{2B886D33-9BC7-463C-8DF4-D149AFD50261}" type="pres">
      <dgm:prSet presAssocID="{AD9B4D14-68A3-4802-B0C4-152C484BE5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roup of people with solid fill"/>
        </a:ext>
      </dgm:extLst>
    </dgm:pt>
    <dgm:pt modelId="{CA2ADE5F-A450-4192-BAFD-FDCBB8C5849A}" type="pres">
      <dgm:prSet presAssocID="{AD9B4D14-68A3-4802-B0C4-152C484BE572}" presName="spaceRect" presStyleCnt="0"/>
      <dgm:spPr/>
    </dgm:pt>
    <dgm:pt modelId="{16C2ED05-2CAE-4526-A5A2-413F6CF21EDB}" type="pres">
      <dgm:prSet presAssocID="{AD9B4D14-68A3-4802-B0C4-152C484BE572}" presName="textRect" presStyleLbl="revTx" presStyleIdx="1" presStyleCnt="3">
        <dgm:presLayoutVars>
          <dgm:chMax val="1"/>
          <dgm:chPref val="1"/>
        </dgm:presLayoutVars>
      </dgm:prSet>
      <dgm:spPr/>
    </dgm:pt>
    <dgm:pt modelId="{B6F2FA0F-4FE2-4949-9FF6-1B454E7943C6}" type="pres">
      <dgm:prSet presAssocID="{CDBF937D-26BD-44D3-ACC3-6474CE8561CA}" presName="sibTrans" presStyleCnt="0"/>
      <dgm:spPr/>
    </dgm:pt>
    <dgm:pt modelId="{C0ADD586-5BA3-4709-903E-626D0199C5B7}" type="pres">
      <dgm:prSet presAssocID="{FA03E865-3E05-4D6E-84B8-817652FF82A5}" presName="compNode" presStyleCnt="0"/>
      <dgm:spPr/>
    </dgm:pt>
    <dgm:pt modelId="{17F2ABB2-8F5D-4A83-A245-AD37F958B17A}" type="pres">
      <dgm:prSet presAssocID="{FA03E865-3E05-4D6E-84B8-817652FF82A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emote learning language with solid fill"/>
        </a:ext>
      </dgm:extLst>
    </dgm:pt>
    <dgm:pt modelId="{0A87AFC0-C53A-4D4E-971C-E684D0B079C5}" type="pres">
      <dgm:prSet presAssocID="{FA03E865-3E05-4D6E-84B8-817652FF82A5}" presName="spaceRect" presStyleCnt="0"/>
      <dgm:spPr/>
    </dgm:pt>
    <dgm:pt modelId="{94674DDA-BF4B-472D-9D9F-B181C48F5629}" type="pres">
      <dgm:prSet presAssocID="{FA03E865-3E05-4D6E-84B8-817652FF82A5}" presName="textRect" presStyleLbl="revTx" presStyleIdx="2" presStyleCnt="3">
        <dgm:presLayoutVars>
          <dgm:chMax val="1"/>
          <dgm:chPref val="1"/>
        </dgm:presLayoutVars>
      </dgm:prSet>
      <dgm:spPr/>
    </dgm:pt>
  </dgm:ptLst>
  <dgm:cxnLst>
    <dgm:cxn modelId="{6FF4C106-710A-41FE-830F-3F984AFD6CE4}" type="presOf" srcId="{AD9B4D14-68A3-4802-B0C4-152C484BE572}" destId="{16C2ED05-2CAE-4526-A5A2-413F6CF21EDB}" srcOrd="0" destOrd="0" presId="urn:microsoft.com/office/officeart/2018/2/layout/IconLabelList"/>
    <dgm:cxn modelId="{E3B0EB12-6920-4FA6-B7D9-A4F93F76B27B}" srcId="{2A5BFAF1-601B-42AF-B803-69B5D72594FB}" destId="{AD9B4D14-68A3-4802-B0C4-152C484BE572}" srcOrd="1" destOrd="0" parTransId="{108ADC1F-3851-465D-8B74-A947F7B0963C}" sibTransId="{CDBF937D-26BD-44D3-ACC3-6474CE8561CA}"/>
    <dgm:cxn modelId="{9C9DE62A-0031-4C4B-9F12-5DC1854FB26F}" srcId="{2A5BFAF1-601B-42AF-B803-69B5D72594FB}" destId="{FA03E865-3E05-4D6E-84B8-817652FF82A5}" srcOrd="2" destOrd="0" parTransId="{2ECA4323-88B0-4A89-BD85-82249DC7D535}" sibTransId="{91A0393D-EEBA-4919-AE76-1B8513266CC9}"/>
    <dgm:cxn modelId="{D7D26852-EACA-4D58-9898-A142B5A92522}" type="presOf" srcId="{FA03E865-3E05-4D6E-84B8-817652FF82A5}" destId="{94674DDA-BF4B-472D-9D9F-B181C48F5629}" srcOrd="0" destOrd="0" presId="urn:microsoft.com/office/officeart/2018/2/layout/IconLabelList"/>
    <dgm:cxn modelId="{007F9C59-900F-413E-B8BE-BBDFC642AD59}" type="presOf" srcId="{E529BE63-D206-4EE8-843A-CF6C21509A39}" destId="{7750C546-CC7C-4F14-BCF1-6132AB929FF0}" srcOrd="0" destOrd="0" presId="urn:microsoft.com/office/officeart/2018/2/layout/IconLabelList"/>
    <dgm:cxn modelId="{96BECC9F-2AC9-4041-9938-D2B638C511F6}" type="presOf" srcId="{2A5BFAF1-601B-42AF-B803-69B5D72594FB}" destId="{EB6C3A44-436B-4936-B3C1-414662E7E9C4}" srcOrd="0" destOrd="0" presId="urn:microsoft.com/office/officeart/2018/2/layout/IconLabelList"/>
    <dgm:cxn modelId="{6487C9F3-EA5F-4831-8DDF-74A4AB2FB6B3}" srcId="{2A5BFAF1-601B-42AF-B803-69B5D72594FB}" destId="{E529BE63-D206-4EE8-843A-CF6C21509A39}" srcOrd="0" destOrd="0" parTransId="{04E0EB65-EDB8-4DA5-A26E-E6D34CFD8508}" sibTransId="{FF369C1E-2EBC-463F-B3E1-C18C970AD273}"/>
    <dgm:cxn modelId="{7723C48E-7103-4AB1-9E15-A3CBE6166F1F}" type="presParOf" srcId="{EB6C3A44-436B-4936-B3C1-414662E7E9C4}" destId="{939FFF3D-6CE0-41C9-A63F-37848DEC80FA}" srcOrd="0" destOrd="0" presId="urn:microsoft.com/office/officeart/2018/2/layout/IconLabelList"/>
    <dgm:cxn modelId="{ED0FB264-A082-40E3-BD3A-D2C224BB2BB1}" type="presParOf" srcId="{939FFF3D-6CE0-41C9-A63F-37848DEC80FA}" destId="{53E5BBCC-28E7-43AF-82DD-9D65DF39762E}" srcOrd="0" destOrd="0" presId="urn:microsoft.com/office/officeart/2018/2/layout/IconLabelList"/>
    <dgm:cxn modelId="{93AD6EE5-A57C-444F-BCE7-080E078E450C}" type="presParOf" srcId="{939FFF3D-6CE0-41C9-A63F-37848DEC80FA}" destId="{99D72088-87E6-420A-BDFD-3372E2591AA1}" srcOrd="1" destOrd="0" presId="urn:microsoft.com/office/officeart/2018/2/layout/IconLabelList"/>
    <dgm:cxn modelId="{05ED9D30-D41B-4CCD-810E-7FED3CAF7D3D}" type="presParOf" srcId="{939FFF3D-6CE0-41C9-A63F-37848DEC80FA}" destId="{7750C546-CC7C-4F14-BCF1-6132AB929FF0}" srcOrd="2" destOrd="0" presId="urn:microsoft.com/office/officeart/2018/2/layout/IconLabelList"/>
    <dgm:cxn modelId="{95AFC215-DF41-48AA-97B1-0FEF5075E47B}" type="presParOf" srcId="{EB6C3A44-436B-4936-B3C1-414662E7E9C4}" destId="{61855323-BCF4-4521-B093-BA358DCD429C}" srcOrd="1" destOrd="0" presId="urn:microsoft.com/office/officeart/2018/2/layout/IconLabelList"/>
    <dgm:cxn modelId="{0241EB81-69E2-4979-8D78-4A68A2FCEFFF}" type="presParOf" srcId="{EB6C3A44-436B-4936-B3C1-414662E7E9C4}" destId="{A6AB42E0-7B01-4F30-8D23-816C56F9694A}" srcOrd="2" destOrd="0" presId="urn:microsoft.com/office/officeart/2018/2/layout/IconLabelList"/>
    <dgm:cxn modelId="{7268FA4C-36F2-4842-A9EF-A8E05BC13870}" type="presParOf" srcId="{A6AB42E0-7B01-4F30-8D23-816C56F9694A}" destId="{2B886D33-9BC7-463C-8DF4-D149AFD50261}" srcOrd="0" destOrd="0" presId="urn:microsoft.com/office/officeart/2018/2/layout/IconLabelList"/>
    <dgm:cxn modelId="{E63D3FF5-C297-4C0B-A9AC-66FC14A2017B}" type="presParOf" srcId="{A6AB42E0-7B01-4F30-8D23-816C56F9694A}" destId="{CA2ADE5F-A450-4192-BAFD-FDCBB8C5849A}" srcOrd="1" destOrd="0" presId="urn:microsoft.com/office/officeart/2018/2/layout/IconLabelList"/>
    <dgm:cxn modelId="{795DF0D1-B226-4389-9274-F8044B5E586C}" type="presParOf" srcId="{A6AB42E0-7B01-4F30-8D23-816C56F9694A}" destId="{16C2ED05-2CAE-4526-A5A2-413F6CF21EDB}" srcOrd="2" destOrd="0" presId="urn:microsoft.com/office/officeart/2018/2/layout/IconLabelList"/>
    <dgm:cxn modelId="{9F5BCE36-C559-44CA-8069-F651A47A7027}" type="presParOf" srcId="{EB6C3A44-436B-4936-B3C1-414662E7E9C4}" destId="{B6F2FA0F-4FE2-4949-9FF6-1B454E7943C6}" srcOrd="3" destOrd="0" presId="urn:microsoft.com/office/officeart/2018/2/layout/IconLabelList"/>
    <dgm:cxn modelId="{6D49AC5F-A1DF-41A7-B097-6AF1005996E2}" type="presParOf" srcId="{EB6C3A44-436B-4936-B3C1-414662E7E9C4}" destId="{C0ADD586-5BA3-4709-903E-626D0199C5B7}" srcOrd="4" destOrd="0" presId="urn:microsoft.com/office/officeart/2018/2/layout/IconLabelList"/>
    <dgm:cxn modelId="{22D6A69E-3D9F-4D5E-B396-5825790DD232}" type="presParOf" srcId="{C0ADD586-5BA3-4709-903E-626D0199C5B7}" destId="{17F2ABB2-8F5D-4A83-A245-AD37F958B17A}" srcOrd="0" destOrd="0" presId="urn:microsoft.com/office/officeart/2018/2/layout/IconLabelList"/>
    <dgm:cxn modelId="{76902F4E-E5DD-4530-83B0-04392D021B97}" type="presParOf" srcId="{C0ADD586-5BA3-4709-903E-626D0199C5B7}" destId="{0A87AFC0-C53A-4D4E-971C-E684D0B079C5}" srcOrd="1" destOrd="0" presId="urn:microsoft.com/office/officeart/2018/2/layout/IconLabelList"/>
    <dgm:cxn modelId="{ECBAF029-39AD-4B67-A0D1-AC4C5412BAA0}" type="presParOf" srcId="{C0ADD586-5BA3-4709-903E-626D0199C5B7}" destId="{94674DDA-BF4B-472D-9D9F-B181C48F5629}"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5BBCC-28E7-43AF-82DD-9D65DF39762E}">
      <dsp:nvSpPr>
        <dsp:cNvPr id="0" name=""/>
        <dsp:cNvSpPr/>
      </dsp:nvSpPr>
      <dsp:spPr>
        <a:xfrm>
          <a:off x="959850" y="1044608"/>
          <a:ext cx="1454962" cy="1454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750C546-CC7C-4F14-BCF1-6132AB929FF0}">
      <dsp:nvSpPr>
        <dsp:cNvPr id="0" name=""/>
        <dsp:cNvSpPr/>
      </dsp:nvSpPr>
      <dsp:spPr>
        <a:xfrm>
          <a:off x="70706" y="2883591"/>
          <a:ext cx="323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Experience working with example problems</a:t>
          </a:r>
        </a:p>
      </dsp:txBody>
      <dsp:txXfrm>
        <a:off x="70706" y="2883591"/>
        <a:ext cx="3233249" cy="720000"/>
      </dsp:txXfrm>
    </dsp:sp>
    <dsp:sp modelId="{2B886D33-9BC7-463C-8DF4-D149AFD50261}">
      <dsp:nvSpPr>
        <dsp:cNvPr id="0" name=""/>
        <dsp:cNvSpPr/>
      </dsp:nvSpPr>
      <dsp:spPr>
        <a:xfrm>
          <a:off x="4758918" y="982728"/>
          <a:ext cx="1454962" cy="1454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6C2ED05-2CAE-4526-A5A2-413F6CF21EDB}">
      <dsp:nvSpPr>
        <dsp:cNvPr id="0" name=""/>
        <dsp:cNvSpPr/>
      </dsp:nvSpPr>
      <dsp:spPr>
        <a:xfrm>
          <a:off x="3869775" y="2883591"/>
          <a:ext cx="323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dirty="0"/>
            <a:t>Design and train AI models with interactive tools</a:t>
          </a:r>
          <a:endParaRPr lang="en-US" sz="2000" kern="1200" dirty="0"/>
        </a:p>
      </dsp:txBody>
      <dsp:txXfrm>
        <a:off x="3869775" y="2883591"/>
        <a:ext cx="3233249" cy="720000"/>
      </dsp:txXfrm>
    </dsp:sp>
    <dsp:sp modelId="{17F2ABB2-8F5D-4A83-A245-AD37F958B17A}">
      <dsp:nvSpPr>
        <dsp:cNvPr id="0" name=""/>
        <dsp:cNvSpPr/>
      </dsp:nvSpPr>
      <dsp:spPr>
        <a:xfrm>
          <a:off x="8557987" y="1044608"/>
          <a:ext cx="1454962" cy="1454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4674DDA-BF4B-472D-9D9F-B181C48F5629}">
      <dsp:nvSpPr>
        <dsp:cNvPr id="0" name=""/>
        <dsp:cNvSpPr/>
      </dsp:nvSpPr>
      <dsp:spPr>
        <a:xfrm>
          <a:off x="7668843" y="2883591"/>
          <a:ext cx="323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Automatically generate code for reuse</a:t>
          </a:r>
        </a:p>
      </dsp:txBody>
      <dsp:txXfrm>
        <a:off x="7668843" y="2883591"/>
        <a:ext cx="3233249"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C3759-B5BC-428B-BB1D-A87EA576C1B5}">
      <dsp:nvSpPr>
        <dsp:cNvPr id="0" name=""/>
        <dsp:cNvSpPr/>
      </dsp:nvSpPr>
      <dsp:spPr>
        <a:xfrm>
          <a:off x="0" y="567"/>
          <a:ext cx="10972800" cy="132773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A40A62-FA0A-4DDA-9079-6A5AE22E8F04}">
      <dsp:nvSpPr>
        <dsp:cNvPr id="0" name=""/>
        <dsp:cNvSpPr/>
      </dsp:nvSpPr>
      <dsp:spPr>
        <a:xfrm>
          <a:off x="401639" y="299307"/>
          <a:ext cx="730253" cy="73025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5089BE-3730-40A7-8040-476FA08CE07E}">
      <dsp:nvSpPr>
        <dsp:cNvPr id="0" name=""/>
        <dsp:cNvSpPr/>
      </dsp:nvSpPr>
      <dsp:spPr>
        <a:xfrm>
          <a:off x="1533531" y="567"/>
          <a:ext cx="9439268" cy="132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18" tIns="140518" rIns="140518" bIns="140518" numCol="1" spcCol="1270" anchor="ctr" anchorCtr="0">
          <a:noAutofit/>
        </a:bodyPr>
        <a:lstStyle/>
        <a:p>
          <a:pPr marL="0" lvl="0" indent="0" algn="l" defTabSz="1111250">
            <a:lnSpc>
              <a:spcPct val="100000"/>
            </a:lnSpc>
            <a:spcBef>
              <a:spcPct val="0"/>
            </a:spcBef>
            <a:spcAft>
              <a:spcPct val="35000"/>
            </a:spcAft>
            <a:buNone/>
          </a:pPr>
          <a:r>
            <a:rPr lang="en-US" sz="2500" kern="1200"/>
            <a:t>Clustering can be used to label raw data</a:t>
          </a:r>
        </a:p>
      </dsp:txBody>
      <dsp:txXfrm>
        <a:off x="1533531" y="567"/>
        <a:ext cx="9439268" cy="1327732"/>
      </dsp:txXfrm>
    </dsp:sp>
    <dsp:sp modelId="{1E9DB45B-C1D6-4E15-89AD-B76DF37076EB}">
      <dsp:nvSpPr>
        <dsp:cNvPr id="0" name=""/>
        <dsp:cNvSpPr/>
      </dsp:nvSpPr>
      <dsp:spPr>
        <a:xfrm>
          <a:off x="0" y="1660233"/>
          <a:ext cx="10972800" cy="132773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CD24BA-BF38-4F14-99E0-47E238E2D78C}">
      <dsp:nvSpPr>
        <dsp:cNvPr id="0" name=""/>
        <dsp:cNvSpPr/>
      </dsp:nvSpPr>
      <dsp:spPr>
        <a:xfrm>
          <a:off x="401639" y="1958973"/>
          <a:ext cx="730253" cy="73025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A9AC1A-0D55-49B2-B8EF-92D4E9B8830E}">
      <dsp:nvSpPr>
        <dsp:cNvPr id="0" name=""/>
        <dsp:cNvSpPr/>
      </dsp:nvSpPr>
      <dsp:spPr>
        <a:xfrm>
          <a:off x="1533531" y="1660233"/>
          <a:ext cx="9439268" cy="132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18" tIns="140518" rIns="140518" bIns="140518" numCol="1" spcCol="1270" anchor="ctr" anchorCtr="0">
          <a:noAutofit/>
        </a:bodyPr>
        <a:lstStyle/>
        <a:p>
          <a:pPr marL="0" lvl="0" indent="0" algn="l" defTabSz="1111250">
            <a:lnSpc>
              <a:spcPct val="100000"/>
            </a:lnSpc>
            <a:spcBef>
              <a:spcPct val="0"/>
            </a:spcBef>
            <a:spcAft>
              <a:spcPct val="35000"/>
            </a:spcAft>
            <a:buNone/>
          </a:pPr>
          <a:r>
            <a:rPr lang="en-GB" sz="2500" kern="1200" dirty="0"/>
            <a:t>Classification Learner lets you try out different models</a:t>
          </a:r>
          <a:endParaRPr lang="en-US" sz="2500" kern="1200" dirty="0"/>
        </a:p>
      </dsp:txBody>
      <dsp:txXfrm>
        <a:off x="1533531" y="1660233"/>
        <a:ext cx="9439268" cy="1327732"/>
      </dsp:txXfrm>
    </dsp:sp>
    <dsp:sp modelId="{C90F458F-9211-40A4-AB5D-71E166180D19}">
      <dsp:nvSpPr>
        <dsp:cNvPr id="0" name=""/>
        <dsp:cNvSpPr/>
      </dsp:nvSpPr>
      <dsp:spPr>
        <a:xfrm>
          <a:off x="0" y="3319899"/>
          <a:ext cx="10972800" cy="132773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6B097-AC90-422E-880B-9FACF78B20E2}">
      <dsp:nvSpPr>
        <dsp:cNvPr id="0" name=""/>
        <dsp:cNvSpPr/>
      </dsp:nvSpPr>
      <dsp:spPr>
        <a:xfrm>
          <a:off x="401639" y="3618639"/>
          <a:ext cx="730253" cy="730253"/>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CADEF8-714B-4324-9F6D-59CDC40A5731}">
      <dsp:nvSpPr>
        <dsp:cNvPr id="0" name=""/>
        <dsp:cNvSpPr/>
      </dsp:nvSpPr>
      <dsp:spPr>
        <a:xfrm>
          <a:off x="1533531" y="3319899"/>
          <a:ext cx="9439268" cy="132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18" tIns="140518" rIns="140518" bIns="140518" numCol="1" spcCol="1270" anchor="ctr" anchorCtr="0">
          <a:noAutofit/>
        </a:bodyPr>
        <a:lstStyle/>
        <a:p>
          <a:pPr marL="0" lvl="0" indent="0" algn="l" defTabSz="1111250">
            <a:lnSpc>
              <a:spcPct val="100000"/>
            </a:lnSpc>
            <a:spcBef>
              <a:spcPct val="0"/>
            </a:spcBef>
            <a:spcAft>
              <a:spcPct val="35000"/>
            </a:spcAft>
            <a:buNone/>
          </a:pPr>
          <a:r>
            <a:rPr lang="en-US" sz="2500" kern="1200" dirty="0"/>
            <a:t>Deep Network Designer lets you design networks interactively </a:t>
          </a:r>
        </a:p>
      </dsp:txBody>
      <dsp:txXfrm>
        <a:off x="1533531" y="3319899"/>
        <a:ext cx="9439268" cy="1327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E5BBCC-28E7-43AF-82DD-9D65DF39762E}">
      <dsp:nvSpPr>
        <dsp:cNvPr id="0" name=""/>
        <dsp:cNvSpPr/>
      </dsp:nvSpPr>
      <dsp:spPr>
        <a:xfrm>
          <a:off x="959850" y="1044608"/>
          <a:ext cx="1454962" cy="1454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0C546-CC7C-4F14-BCF1-6132AB929FF0}">
      <dsp:nvSpPr>
        <dsp:cNvPr id="0" name=""/>
        <dsp:cNvSpPr/>
      </dsp:nvSpPr>
      <dsp:spPr>
        <a:xfrm>
          <a:off x="70706" y="2883591"/>
          <a:ext cx="323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a:t>Ease-of-use through interactive tools</a:t>
          </a:r>
          <a:endParaRPr lang="en-US" sz="2000" kern="1200"/>
        </a:p>
      </dsp:txBody>
      <dsp:txXfrm>
        <a:off x="70706" y="2883591"/>
        <a:ext cx="3233249" cy="720000"/>
      </dsp:txXfrm>
    </dsp:sp>
    <dsp:sp modelId="{2B886D33-9BC7-463C-8DF4-D149AFD50261}">
      <dsp:nvSpPr>
        <dsp:cNvPr id="0" name=""/>
        <dsp:cNvSpPr/>
      </dsp:nvSpPr>
      <dsp:spPr>
        <a:xfrm>
          <a:off x="4758918" y="1044608"/>
          <a:ext cx="1454962" cy="1454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C2ED05-2CAE-4526-A5A2-413F6CF21EDB}">
      <dsp:nvSpPr>
        <dsp:cNvPr id="0" name=""/>
        <dsp:cNvSpPr/>
      </dsp:nvSpPr>
      <dsp:spPr>
        <a:xfrm>
          <a:off x="3869775" y="2883591"/>
          <a:ext cx="323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kern="1200"/>
            <a:t>AI accessible to everyone</a:t>
          </a:r>
          <a:endParaRPr lang="en-US" sz="2000" kern="1200"/>
        </a:p>
      </dsp:txBody>
      <dsp:txXfrm>
        <a:off x="3869775" y="2883591"/>
        <a:ext cx="3233249" cy="720000"/>
      </dsp:txXfrm>
    </dsp:sp>
    <dsp:sp modelId="{17F2ABB2-8F5D-4A83-A245-AD37F958B17A}">
      <dsp:nvSpPr>
        <dsp:cNvPr id="0" name=""/>
        <dsp:cNvSpPr/>
      </dsp:nvSpPr>
      <dsp:spPr>
        <a:xfrm>
          <a:off x="8557987" y="1044608"/>
          <a:ext cx="1454962" cy="14549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674DDA-BF4B-472D-9D9F-B181C48F5629}">
      <dsp:nvSpPr>
        <dsp:cNvPr id="0" name=""/>
        <dsp:cNvSpPr/>
      </dsp:nvSpPr>
      <dsp:spPr>
        <a:xfrm>
          <a:off x="7668843" y="2883591"/>
          <a:ext cx="32332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Interactive tools can enhance programming skills</a:t>
          </a:r>
        </a:p>
      </dsp:txBody>
      <dsp:txXfrm>
        <a:off x="7668843" y="2883591"/>
        <a:ext cx="323324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C585A-F0E8-93DE-7575-7071303236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A199834-D1DB-F9B1-1B04-240DBE2B8E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22BB9B-13A0-4C20-90CA-AADE4ECAC06D}" type="datetimeFigureOut">
              <a:rPr lang="en-US" smtClean="0"/>
              <a:t>8/25/2025</a:t>
            </a:fld>
            <a:endParaRPr lang="en-US"/>
          </a:p>
        </p:txBody>
      </p:sp>
      <p:sp>
        <p:nvSpPr>
          <p:cNvPr id="4" name="Footer Placeholder 3">
            <a:extLst>
              <a:ext uri="{FF2B5EF4-FFF2-40B4-BE49-F238E27FC236}">
                <a16:creationId xmlns:a16="http://schemas.microsoft.com/office/drawing/2014/main" id="{06193177-2137-9C18-01CD-C1960965193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0636160-7BDD-E6B4-F992-095B0A8837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084921-82F0-4971-A898-4B1AAF49BA3A}" type="slidenum">
              <a:rPr lang="en-US" smtClean="0"/>
              <a:t>‹#›</a:t>
            </a:fld>
            <a:endParaRPr lang="en-US"/>
          </a:p>
        </p:txBody>
      </p:sp>
    </p:spTree>
    <p:extLst>
      <p:ext uri="{BB962C8B-B14F-4D97-AF65-F5344CB8AC3E}">
        <p14:creationId xmlns:p14="http://schemas.microsoft.com/office/powerpoint/2010/main" val="27450950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42C6EC-1864-F448-B1C9-E7A3805A2B33}" type="datetimeFigureOut">
              <a:rPr lang="en-US" smtClean="0"/>
              <a:t>8/25/2025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5EFE56-2268-E243-B780-39B09C57B43F}" type="slidenum">
              <a:rPr lang="en-US" smtClean="0"/>
              <a:t>‹#›</a:t>
            </a:fld>
            <a:endParaRPr lang="en-US"/>
          </a:p>
        </p:txBody>
      </p:sp>
    </p:spTree>
    <p:extLst>
      <p:ext uri="{BB962C8B-B14F-4D97-AF65-F5344CB8AC3E}">
        <p14:creationId xmlns:p14="http://schemas.microsoft.com/office/powerpoint/2010/main" val="427733373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mathworks.com/company/jobs/talent/you-plus-mathworks.html?source=17667&amp;s_eid=Rcm_1766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mailto:education@mathworks.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A9E0"/>
                </a:solidFill>
                <a:latin typeface="Arial" panose="020B0604020202020204" pitchFamily="34" charset="0"/>
                <a:cs typeface="Arial" panose="020B0604020202020204" pitchFamily="34" charset="0"/>
              </a:rPr>
              <a:t>Hello and welcome to this session on low-code AI.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A9E0"/>
                </a:solidFill>
                <a:latin typeface="Arial" panose="020B0604020202020204" pitchFamily="34" charset="0"/>
                <a:cs typeface="Arial" panose="020B0604020202020204" pitchFamily="34" charset="0"/>
              </a:rPr>
              <a:t>My name is Noah and I am a part of the education engineering team that supports 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A9E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A9E0"/>
                </a:solidFill>
                <a:latin typeface="Arial" panose="020B0604020202020204" pitchFamily="34" charset="0"/>
                <a:cs typeface="Arial" panose="020B0604020202020204" pitchFamily="34" charset="0"/>
              </a:rPr>
              <a:t>In this session, I’d like to show you how AI can be accessible for everyone with interactive tools in MATLAB. You are welcome to follow along with the presentation, but I will also be providing the link to the materials used and a tutorial following this session.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A9E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A9E0"/>
                </a:solidFill>
                <a:latin typeface="Arial" panose="020B0604020202020204" pitchFamily="34" charset="0"/>
                <a:cs typeface="Arial" panose="020B0604020202020204" pitchFamily="34" charset="0"/>
              </a:rPr>
              <a:t>If you have any questions following the presentation, the best way to contact me is by email!</a:t>
            </a:r>
          </a:p>
        </p:txBody>
      </p:sp>
    </p:spTree>
    <p:extLst>
      <p:ext uri="{BB962C8B-B14F-4D97-AF65-F5344CB8AC3E}">
        <p14:creationId xmlns:p14="http://schemas.microsoft.com/office/powerpoint/2010/main" val="120713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noProof="0" dirty="0"/>
              <a:t>One type of unsupervised learning is clustering where the data is grouped based on some similarities/characteristics. </a:t>
            </a:r>
          </a:p>
          <a:p>
            <a:endParaRPr lang="en-GB" sz="1000" noProof="0" dirty="0"/>
          </a:p>
          <a:p>
            <a:r>
              <a:rPr lang="en-GB" sz="1000" dirty="0"/>
              <a:t>Depending on the underlying model, the data can belong to one class only, and this is the case of hard clustering models, or it can belong to multiple classes, and that’s called soft clustering methods. </a:t>
            </a:r>
          </a:p>
          <a:p>
            <a:endParaRPr lang="en-GB" sz="1000" dirty="0"/>
          </a:p>
          <a:p>
            <a:r>
              <a:rPr lang="en-GB" sz="1000" dirty="0"/>
              <a:t>Clustering can be used to discover patterns which can be useful for data labelling, but also to identify possible features, which can be useful for other machine learning algorithms. </a:t>
            </a:r>
          </a:p>
          <a:p>
            <a:endParaRPr lang="en-GB" sz="1000" noProof="0" dirty="0"/>
          </a:p>
          <a:p>
            <a:r>
              <a:rPr lang="en-GB" sz="1000" noProof="0" dirty="0"/>
              <a:t>Think about data coming from a smart watch someone may be wearing. This smart watch can detect if someone is sitting, standing, or moving. </a:t>
            </a:r>
          </a:p>
          <a:p>
            <a:endParaRPr lang="en-GB" sz="1000" noProof="0" dirty="0"/>
          </a:p>
          <a:p>
            <a:r>
              <a:rPr lang="en-GB" sz="1000" noProof="0" dirty="0"/>
              <a:t>It’s learning based on the data that it reads from the person moving, and it isn’t explicitly told what action is occurring at any moment. If sitting, then acceleration is probably zero. If the acceleration is constant, then perhaps the person is walking.</a:t>
            </a:r>
          </a:p>
          <a:p>
            <a:endParaRPr lang="en-GB" sz="100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fr-FR" sz="1000" baseline="0" dirty="0"/>
              <a:t>NEXT</a:t>
            </a:r>
          </a:p>
          <a:p>
            <a:pPr marL="0" marR="0" lvl="0" indent="0">
              <a:spcBef>
                <a:spcPts val="0"/>
              </a:spcBef>
              <a:spcAft>
                <a:spcPts val="0"/>
              </a:spcAft>
              <a:buFont typeface="Symbol" panose="05050102010706020507" pitchFamily="18" charset="2"/>
              <a:buNone/>
            </a:pPr>
            <a:endParaRPr lang="fr-FR" sz="1400" dirty="0"/>
          </a:p>
        </p:txBody>
      </p:sp>
    </p:spTree>
    <p:extLst>
      <p:ext uri="{BB962C8B-B14F-4D97-AF65-F5344CB8AC3E}">
        <p14:creationId xmlns:p14="http://schemas.microsoft.com/office/powerpoint/2010/main" val="81899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aseline="0" noProof="0" dirty="0"/>
              <a:t>In supervised learning, as I said, we are developing predictive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aseline="0" noProof="0" dirty="0"/>
              <a:t>This is developed from input and output data. So, using our smart watch example, in supervised learning, the activity being performed for specific sensor measurements is known.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0" baseline="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aseline="0" noProof="0" dirty="0"/>
              <a:t>If the predicted response is continuous in nature, meaning it is a number, then it is a regression problem. For instance, if you are trying to predict future electricity demand from a power grid.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0"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fr-FR" sz="1000" baseline="0" dirty="0"/>
              <a:t>NEXT</a:t>
            </a:r>
          </a:p>
          <a:p>
            <a:pPr marL="0" marR="0" lvl="0" indent="0">
              <a:spcBef>
                <a:spcPts val="0"/>
              </a:spcBef>
              <a:spcAft>
                <a:spcPts val="0"/>
              </a:spcAft>
              <a:buFont typeface="Symbol" panose="05050102010706020507" pitchFamily="18" charset="2"/>
              <a:buNone/>
            </a:pPr>
            <a:endParaRPr lang="fr-FR" sz="1400" dirty="0"/>
          </a:p>
        </p:txBody>
      </p:sp>
    </p:spTree>
    <p:extLst>
      <p:ext uri="{BB962C8B-B14F-4D97-AF65-F5344CB8AC3E}">
        <p14:creationId xmlns:p14="http://schemas.microsoft.com/office/powerpoint/2010/main" val="2186319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noProof="0" dirty="0"/>
              <a:t>In a classification problem, the output variable is discrete, so it’s a category. </a:t>
            </a:r>
          </a:p>
          <a:p>
            <a:endParaRPr lang="en-GB" sz="1000" noProof="0" dirty="0"/>
          </a:p>
          <a:p>
            <a:r>
              <a:rPr lang="en-GB" sz="1000" noProof="0" dirty="0"/>
              <a:t>Lets say you want to classify images.</a:t>
            </a:r>
          </a:p>
          <a:p>
            <a:endParaRPr lang="en-GB" sz="1000" noProof="0" dirty="0"/>
          </a:p>
          <a:p>
            <a:r>
              <a:rPr lang="en-GB" sz="1000" noProof="0" dirty="0"/>
              <a:t>Ever done one of those CAPTCHAs that asks you to select all of the boxes with traffic lights? That was you classifying those images!</a:t>
            </a:r>
          </a:p>
          <a:p>
            <a:endParaRPr lang="en-GB" sz="100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fr-FR" sz="1000" baseline="0" dirty="0"/>
              <a:t>NEXT</a:t>
            </a:r>
          </a:p>
          <a:p>
            <a:pPr marL="0" marR="0" lvl="0" indent="0">
              <a:spcBef>
                <a:spcPts val="0"/>
              </a:spcBef>
              <a:spcAft>
                <a:spcPts val="0"/>
              </a:spcAft>
              <a:buFont typeface="Symbol" panose="05050102010706020507" pitchFamily="18" charset="2"/>
              <a:buNone/>
            </a:pPr>
            <a:endParaRPr lang="fr-FR" sz="1400" dirty="0"/>
          </a:p>
        </p:txBody>
      </p:sp>
    </p:spTree>
    <p:extLst>
      <p:ext uri="{BB962C8B-B14F-4D97-AF65-F5344CB8AC3E}">
        <p14:creationId xmlns:p14="http://schemas.microsoft.com/office/powerpoint/2010/main" val="172247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noProof="0" dirty="0"/>
              <a:t>I will not go into details about all the models which are used for the individual techniques but here you can see some commonly used 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noProof="0" dirty="0"/>
              <a:t>You can also see that Neural Networks can be applied for Regression, Classification and Clustering.</a:t>
            </a:r>
            <a:r>
              <a:rPr lang="en-GB" sz="1000" baseline="0" noProof="0" dirty="0"/>
              <a:t> However, it’s not a single model type, it’s rather a subset of numerous different models with different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000" baseline="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fr-FR" sz="1000" baseline="0" dirty="0"/>
              <a:t>NEXT</a:t>
            </a:r>
          </a:p>
          <a:p>
            <a:pPr marL="0" marR="0" lvl="0" indent="0">
              <a:spcBef>
                <a:spcPts val="0"/>
              </a:spcBef>
              <a:spcAft>
                <a:spcPts val="0"/>
              </a:spcAft>
              <a:buFont typeface="Symbol" panose="05050102010706020507" pitchFamily="18" charset="2"/>
              <a:buNone/>
            </a:pPr>
            <a:endParaRPr lang="fr-FR" sz="1400" dirty="0"/>
          </a:p>
        </p:txBody>
      </p:sp>
    </p:spTree>
    <p:extLst>
      <p:ext uri="{BB962C8B-B14F-4D97-AF65-F5344CB8AC3E}">
        <p14:creationId xmlns:p14="http://schemas.microsoft.com/office/powerpoint/2010/main" val="1822665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33237" rtl="0" eaLnBrk="1" fontAlgn="ctr" latinLnBrk="0" hangingPunct="1">
              <a:lnSpc>
                <a:spcPct val="100000"/>
              </a:lnSpc>
              <a:spcBef>
                <a:spcPts val="0"/>
              </a:spcBef>
              <a:spcAft>
                <a:spcPts val="0"/>
              </a:spcAft>
              <a:buClrTx/>
              <a:buSzTx/>
              <a:buFontTx/>
              <a:buNone/>
              <a:tabLst/>
              <a:defRPr/>
            </a:pPr>
            <a:r>
              <a:rPr lang="en-US" baseline="0" dirty="0"/>
              <a:t>So, what is the difference between Machine Learning and Deep Learning?</a:t>
            </a:r>
          </a:p>
          <a:p>
            <a:pPr marL="0" marR="0" lvl="0" indent="0" algn="l" defTabSz="933237" rtl="0" eaLnBrk="1" fontAlgn="ctr" latinLnBrk="0" hangingPunct="1">
              <a:lnSpc>
                <a:spcPct val="100000"/>
              </a:lnSpc>
              <a:spcBef>
                <a:spcPts val="0"/>
              </a:spcBef>
              <a:spcAft>
                <a:spcPts val="0"/>
              </a:spcAft>
              <a:buClrTx/>
              <a:buSzTx/>
              <a:buFontTx/>
              <a:buNone/>
              <a:tabLst/>
              <a:defRPr/>
            </a:pPr>
            <a:endParaRPr lang="en-US" baseline="0" dirty="0"/>
          </a:p>
          <a:p>
            <a:pPr marL="0" marR="0" lvl="0" indent="0" algn="l" defTabSz="933237" rtl="0" eaLnBrk="1" fontAlgn="ctr" latinLnBrk="0" hangingPunct="1">
              <a:lnSpc>
                <a:spcPct val="100000"/>
              </a:lnSpc>
              <a:spcBef>
                <a:spcPts val="0"/>
              </a:spcBef>
              <a:spcAft>
                <a:spcPts val="0"/>
              </a:spcAft>
              <a:buClrTx/>
              <a:buSzTx/>
              <a:buFontTx/>
              <a:buNone/>
              <a:tabLst/>
              <a:defRPr/>
            </a:pPr>
            <a:r>
              <a:rPr lang="en-US" baseline="0" dirty="0"/>
              <a:t>Machine learning models require features and this on the other hand requires domain knowledge.</a:t>
            </a:r>
          </a:p>
          <a:p>
            <a:pPr marL="0" marR="0" lvl="0" indent="0" algn="l" defTabSz="933237" rtl="0" eaLnBrk="1" fontAlgn="ctr" latinLnBrk="0" hangingPunct="1">
              <a:lnSpc>
                <a:spcPct val="100000"/>
              </a:lnSpc>
              <a:spcBef>
                <a:spcPts val="0"/>
              </a:spcBef>
              <a:spcAft>
                <a:spcPts val="0"/>
              </a:spcAft>
              <a:buClrTx/>
              <a:buSzTx/>
              <a:buFontTx/>
              <a:buNone/>
              <a:tabLst/>
              <a:defRPr/>
            </a:pPr>
            <a:endParaRPr lang="en-US" baseline="0" dirty="0"/>
          </a:p>
          <a:p>
            <a:pPr marL="0" marR="0" lvl="0" indent="0" algn="l" defTabSz="933237" rtl="0" eaLnBrk="1" fontAlgn="ctr" latinLnBrk="0" hangingPunct="1">
              <a:lnSpc>
                <a:spcPct val="100000"/>
              </a:lnSpc>
              <a:spcBef>
                <a:spcPts val="0"/>
              </a:spcBef>
              <a:spcAft>
                <a:spcPts val="0"/>
              </a:spcAft>
              <a:buClrTx/>
              <a:buSzTx/>
              <a:buFontTx/>
              <a:buNone/>
              <a:tabLst/>
              <a:defRPr/>
            </a:pPr>
            <a:r>
              <a:rPr lang="en-US" baseline="0" dirty="0"/>
              <a:t>Let’s say I have images of vehicles that I need to classify into Car, Truck, and Bicycle.</a:t>
            </a:r>
          </a:p>
          <a:p>
            <a:pPr marL="0" marR="0" lvl="0" indent="0" algn="l" defTabSz="933237" rtl="0" eaLnBrk="1" fontAlgn="ctr" latinLnBrk="0" hangingPunct="1">
              <a:lnSpc>
                <a:spcPct val="100000"/>
              </a:lnSpc>
              <a:spcBef>
                <a:spcPts val="0"/>
              </a:spcBef>
              <a:spcAft>
                <a:spcPts val="0"/>
              </a:spcAft>
              <a:buClrTx/>
              <a:buSzTx/>
              <a:buFontTx/>
              <a:buNone/>
              <a:tabLst/>
              <a:defRPr/>
            </a:pPr>
            <a:endParaRPr lang="en-US" baseline="0" dirty="0"/>
          </a:p>
          <a:p>
            <a:pPr marL="0" marR="0" lvl="0" indent="0" algn="l" defTabSz="933237" rtl="0" eaLnBrk="1" fontAlgn="ctr" latinLnBrk="0" hangingPunct="1">
              <a:lnSpc>
                <a:spcPct val="100000"/>
              </a:lnSpc>
              <a:spcBef>
                <a:spcPts val="0"/>
              </a:spcBef>
              <a:spcAft>
                <a:spcPts val="0"/>
              </a:spcAft>
              <a:buClrTx/>
              <a:buSzTx/>
              <a:buFontTx/>
              <a:buNone/>
              <a:tabLst/>
              <a:defRPr/>
            </a:pPr>
            <a:r>
              <a:rPr lang="en-US" baseline="0" dirty="0"/>
              <a:t>I as the programmer will manually point out to my model to look at a specific feature to determine the class.</a:t>
            </a:r>
          </a:p>
          <a:p>
            <a:pPr marL="0" marR="0" lvl="0" indent="0" algn="l" defTabSz="933237" rtl="0" eaLnBrk="1" fontAlgn="ctr" latinLnBrk="0" hangingPunct="1">
              <a:lnSpc>
                <a:spcPct val="100000"/>
              </a:lnSpc>
              <a:spcBef>
                <a:spcPts val="0"/>
              </a:spcBef>
              <a:spcAft>
                <a:spcPts val="0"/>
              </a:spcAft>
              <a:buClrTx/>
              <a:buSzTx/>
              <a:buFontTx/>
              <a:buNone/>
              <a:tabLst/>
              <a:defRPr/>
            </a:pPr>
            <a:endParaRPr lang="en-US" baseline="0" dirty="0"/>
          </a:p>
          <a:p>
            <a:pPr marL="0" marR="0" lvl="0" indent="0" algn="l" defTabSz="933237" rtl="0" eaLnBrk="1" fontAlgn="ctr" latinLnBrk="0" hangingPunct="1">
              <a:lnSpc>
                <a:spcPct val="100000"/>
              </a:lnSpc>
              <a:spcBef>
                <a:spcPts val="0"/>
              </a:spcBef>
              <a:spcAft>
                <a:spcPts val="0"/>
              </a:spcAft>
              <a:buClrTx/>
              <a:buSzTx/>
              <a:buFontTx/>
              <a:buNone/>
              <a:tabLst/>
              <a:defRPr/>
            </a:pPr>
            <a:r>
              <a:rPr lang="en-US" baseline="0" dirty="0"/>
              <a:t>For example, the number of tires! </a:t>
            </a:r>
          </a:p>
          <a:p>
            <a:pPr marL="0" marR="0" lvl="0" indent="0" algn="l" defTabSz="933237" rtl="0" eaLnBrk="1" fontAlgn="ctr" latinLnBrk="0" hangingPunct="1">
              <a:lnSpc>
                <a:spcPct val="100000"/>
              </a:lnSpc>
              <a:spcBef>
                <a:spcPts val="0"/>
              </a:spcBef>
              <a:spcAft>
                <a:spcPts val="0"/>
              </a:spcAft>
              <a:buClrTx/>
              <a:buSzTx/>
              <a:buFontTx/>
              <a:buNone/>
              <a:tabLst/>
              <a:defRPr/>
            </a:pPr>
            <a:endParaRPr lang="en-US" baseline="0" dirty="0"/>
          </a:p>
          <a:p>
            <a:pPr marL="0" marR="0" lvl="0" indent="0" algn="l" defTabSz="933237" rtl="0" eaLnBrk="1" fontAlgn="ctr" latinLnBrk="0" hangingPunct="1">
              <a:lnSpc>
                <a:spcPct val="100000"/>
              </a:lnSpc>
              <a:spcBef>
                <a:spcPts val="0"/>
              </a:spcBef>
              <a:spcAft>
                <a:spcPts val="0"/>
              </a:spcAft>
              <a:buClrTx/>
              <a:buSzTx/>
              <a:buFontTx/>
              <a:buNone/>
              <a:tabLst/>
              <a:defRPr/>
            </a:pPr>
            <a:endParaRPr lang="en-US" baseline="0" dirty="0"/>
          </a:p>
          <a:p>
            <a:pPr marL="0" marR="0" lvl="0" indent="0" algn="l" defTabSz="933237" rtl="0" eaLnBrk="1" fontAlgn="ctr" latinLnBrk="0" hangingPunct="1">
              <a:lnSpc>
                <a:spcPct val="100000"/>
              </a:lnSpc>
              <a:spcBef>
                <a:spcPts val="0"/>
              </a:spcBef>
              <a:spcAft>
                <a:spcPts val="0"/>
              </a:spcAft>
              <a:buClrTx/>
              <a:buSzTx/>
              <a:buFontTx/>
              <a:buNone/>
              <a:tabLst/>
              <a:defRPr/>
            </a:pPr>
            <a:r>
              <a:rPr lang="en-US" baseline="0" dirty="0"/>
              <a:t>Deep learning was developed to overcome this limitations and features are learned by the network. For this reason, deep learning models require a lot of data to learn these features.</a:t>
            </a:r>
          </a:p>
          <a:p>
            <a:pPr marL="0" marR="0" lvl="0" indent="0" algn="l" defTabSz="933237" rtl="0" eaLnBrk="1" fontAlgn="ctr" latinLnBrk="0" hangingPunct="1">
              <a:lnSpc>
                <a:spcPct val="100000"/>
              </a:lnSpc>
              <a:spcBef>
                <a:spcPts val="0"/>
              </a:spcBef>
              <a:spcAft>
                <a:spcPts val="0"/>
              </a:spcAft>
              <a:buClrTx/>
              <a:buSzTx/>
              <a:buFontTx/>
              <a:buNone/>
              <a:tabLst/>
              <a:defRPr/>
            </a:pPr>
            <a:endParaRPr lang="en-US" baseline="0" dirty="0"/>
          </a:p>
          <a:p>
            <a:pPr marL="0" marR="0" lvl="0" indent="0" algn="l" defTabSz="933237" rtl="0" eaLnBrk="1" fontAlgn="ctr" latinLnBrk="0" hangingPunct="1">
              <a:lnSpc>
                <a:spcPct val="100000"/>
              </a:lnSpc>
              <a:spcBef>
                <a:spcPts val="0"/>
              </a:spcBef>
              <a:spcAft>
                <a:spcPts val="0"/>
              </a:spcAft>
              <a:buClrTx/>
              <a:buSzTx/>
              <a:buFontTx/>
              <a:buNone/>
              <a:tabLst/>
              <a:defRPr/>
            </a:pPr>
            <a:r>
              <a:rPr lang="en-US" baseline="0" dirty="0"/>
              <a:t>Deep learning does not require the same manual intervention to classify things, but it learns these features and decides on its own.</a:t>
            </a:r>
          </a:p>
          <a:p>
            <a:pPr marL="0" marR="0" lvl="0" indent="0" algn="l" defTabSz="933237" rtl="0" eaLnBrk="1" fontAlgn="ctr" latinLnBrk="0" hangingPunct="1">
              <a:lnSpc>
                <a:spcPct val="100000"/>
              </a:lnSpc>
              <a:spcBef>
                <a:spcPts val="0"/>
              </a:spcBef>
              <a:spcAft>
                <a:spcPts val="0"/>
              </a:spcAft>
              <a:buClrTx/>
              <a:buSzTx/>
              <a:buFontTx/>
              <a:buNone/>
              <a:tabLst/>
              <a:defRPr/>
            </a:pPr>
            <a:endParaRPr lang="en-US" baseline="0" dirty="0"/>
          </a:p>
          <a:p>
            <a:pPr marL="0" marR="0" lvl="0" indent="0" algn="l" defTabSz="933237" rtl="0" eaLnBrk="1" fontAlgn="ctr" latinLnBrk="0" hangingPunct="1">
              <a:lnSpc>
                <a:spcPct val="100000"/>
              </a:lnSpc>
              <a:spcBef>
                <a:spcPts val="0"/>
              </a:spcBef>
              <a:spcAft>
                <a:spcPts val="0"/>
              </a:spcAft>
              <a:buClrTx/>
              <a:buSzTx/>
              <a:buFontTx/>
              <a:buNone/>
              <a:tabLst/>
              <a:defRPr/>
            </a:pPr>
            <a:endParaRPr lang="en-US" baseline="0" dirty="0"/>
          </a:p>
          <a:p>
            <a:pPr rtl="0" fontAlgn="ctr"/>
            <a:r>
              <a:rPr lang="en-US" baseline="0" dirty="0"/>
              <a:t>NEXT</a:t>
            </a:r>
          </a:p>
          <a:p>
            <a:pPr rtl="0" fontAlgn="ctr"/>
            <a:endParaRPr lang="en-US" dirty="0"/>
          </a:p>
        </p:txBody>
      </p:sp>
    </p:spTree>
    <p:extLst>
      <p:ext uri="{BB962C8B-B14F-4D97-AF65-F5344CB8AC3E}">
        <p14:creationId xmlns:p14="http://schemas.microsoft.com/office/powerpoint/2010/main" val="177777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r>
              <a:rPr lang="en-US" dirty="0"/>
              <a:t>In today’s demos, we will use the human activity classification example as I think it is easy to understand regardless of your background. </a:t>
            </a:r>
          </a:p>
          <a:p>
            <a:pPr rtl="0" fontAlgn="ctr"/>
            <a:endParaRPr lang="en-US" dirty="0"/>
          </a:p>
          <a:p>
            <a:pPr rtl="0" fontAlgn="ctr"/>
            <a:r>
              <a:rPr lang="en-US" dirty="0"/>
              <a:t>We will be using data which was acquired from sensors in a smartphone.</a:t>
            </a:r>
          </a:p>
          <a:p>
            <a:pPr rtl="0" fontAlgn="ctr"/>
            <a:endParaRPr lang="en-US" dirty="0"/>
          </a:p>
          <a:p>
            <a:pPr rtl="0" fontAlgn="ctr"/>
            <a:r>
              <a:rPr lang="en-US" dirty="0"/>
              <a:t>In the first case, we will assume that we do not have the labels and hence, we do not know what the measurements represent. So, we will apply a clustering method to find groups of data with similar characteristics.</a:t>
            </a:r>
          </a:p>
          <a:p>
            <a:pPr rtl="0" fontAlgn="ctr"/>
            <a:endParaRPr lang="en-US" dirty="0"/>
          </a:p>
          <a:p>
            <a:pPr rtl="0" fontAlgn="ctr"/>
            <a:r>
              <a:rPr lang="en-US" dirty="0"/>
              <a:t>In the second case, we will then train a machine learning model to classify the measurements into activities.</a:t>
            </a:r>
          </a:p>
          <a:p>
            <a:pPr rtl="0" fontAlgn="ctr"/>
            <a:endParaRPr lang="en-US" dirty="0"/>
          </a:p>
          <a:p>
            <a:pPr rtl="0" fontAlgn="ctr"/>
            <a:r>
              <a:rPr lang="en-US" baseline="0" dirty="0"/>
              <a:t>So, let’s jump into it!</a:t>
            </a:r>
          </a:p>
          <a:p>
            <a:pPr rtl="0" fontAlgn="ctr"/>
            <a:endParaRPr lang="en-US" baseline="0" dirty="0"/>
          </a:p>
          <a:p>
            <a:pPr rtl="0" fontAlgn="ctr"/>
            <a:r>
              <a:rPr lang="en-US" baseline="0" dirty="0"/>
              <a:t>GO TO MATLAB</a:t>
            </a:r>
          </a:p>
        </p:txBody>
      </p:sp>
    </p:spTree>
    <p:extLst>
      <p:ext uri="{BB962C8B-B14F-4D97-AF65-F5344CB8AC3E}">
        <p14:creationId xmlns:p14="http://schemas.microsoft.com/office/powerpoint/2010/main" val="706741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Now, let’s have a recap and see what you should have learned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First, we saw that clustering can be used for labelling the data. There are of course many other, maybe easier ways, to label data but clustering is definitely one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could see (and hopefully try out) how you can train and evaluate different machine learning models in the classification learner.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you learned how to design a neural network from scratch using deep network designer.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a:t>
            </a:r>
          </a:p>
        </p:txBody>
      </p:sp>
    </p:spTree>
    <p:extLst>
      <p:ext uri="{BB962C8B-B14F-4D97-AF65-F5344CB8AC3E}">
        <p14:creationId xmlns:p14="http://schemas.microsoft.com/office/powerpoint/2010/main" val="656468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summarise the key takeaways,</a:t>
            </a:r>
          </a:p>
          <a:p>
            <a:r>
              <a:rPr lang="en-GB"/>
              <a:t>MATLAB has a large set of interactive tools which are easy to use.</a:t>
            </a:r>
          </a:p>
          <a:p>
            <a:r>
              <a:rPr lang="en-GB"/>
              <a:t>The low-code tools make AI accessible to everyone without a lot of programming.</a:t>
            </a:r>
          </a:p>
          <a:p>
            <a:r>
              <a:rPr lang="en-GB"/>
              <a:t>In fact, these low-code tools allow you to learn writing code and advance your programming skills.</a:t>
            </a:r>
          </a:p>
          <a:p>
            <a:endParaRPr lang="en-GB"/>
          </a:p>
        </p:txBody>
      </p:sp>
    </p:spTree>
    <p:extLst>
      <p:ext uri="{BB962C8B-B14F-4D97-AF65-F5344CB8AC3E}">
        <p14:creationId xmlns:p14="http://schemas.microsoft.com/office/powerpoint/2010/main" val="1670023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Here are some ideas, you could do next:</a:t>
            </a:r>
          </a:p>
          <a:p>
            <a:endParaRPr lang="en-GB"/>
          </a:p>
        </p:txBody>
      </p:sp>
    </p:spTree>
    <p:extLst>
      <p:ext uri="{BB962C8B-B14F-4D97-AF65-F5344CB8AC3E}">
        <p14:creationId xmlns:p14="http://schemas.microsoft.com/office/powerpoint/2010/main" val="1328482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many self-paced online training courses that you can explore. </a:t>
            </a:r>
          </a:p>
          <a:p>
            <a:endParaRPr lang="en-US" dirty="0"/>
          </a:p>
          <a:p>
            <a:r>
              <a:rPr lang="en-US" dirty="0"/>
              <a:t>The overview courses are shorter and open to all. </a:t>
            </a:r>
          </a:p>
          <a:p>
            <a:endParaRPr lang="en-US" dirty="0"/>
          </a:p>
          <a:p>
            <a:r>
              <a:rPr lang="en-US" dirty="0"/>
              <a:t>All you need is an internet connection and a MathWorks account, which is free to create.</a:t>
            </a:r>
          </a:p>
        </p:txBody>
      </p:sp>
      <p:sp>
        <p:nvSpPr>
          <p:cNvPr id="4" name="Slide Number Placeholder 3"/>
          <p:cNvSpPr>
            <a:spLocks noGrp="1"/>
          </p:cNvSpPr>
          <p:nvPr>
            <p:ph type="sldNum" sz="quarter" idx="5"/>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2789544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is a look at today’s agenda.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will first cover the fundamentals of AI to get you all on the same page and then I’ll go straight into some exercises. The first exercise will be using </a:t>
            </a:r>
            <a:r>
              <a:rPr lang="en-GB" dirty="0" err="1"/>
              <a:t>unlabeled</a:t>
            </a:r>
            <a:r>
              <a:rPr lang="en-GB" dirty="0"/>
              <a:t> data which we then cluster into groups with similar characteristics. The second and third exercise will classify our data using machine learning and deep learning. And at the end, I’ll provide you some resources for further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follow along with this presentation if you would like, but in the interest of time I will mainly be doing demonstrations.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have a recording of this exact workshop as well as the link to all of the necessary materials and tutorials for this, so no worries if you miss something or forgot to bring a laptop.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NEXT</a:t>
            </a:r>
          </a:p>
        </p:txBody>
      </p:sp>
    </p:spTree>
    <p:extLst>
      <p:ext uri="{BB962C8B-B14F-4D97-AF65-F5344CB8AC3E}">
        <p14:creationId xmlns:p14="http://schemas.microsoft.com/office/powerpoint/2010/main" val="31072125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specific onramps for topics covered today, like Machine Learning and Deep Learning.</a:t>
            </a:r>
          </a:p>
          <a:p>
            <a:endParaRPr lang="en-US" dirty="0"/>
          </a:p>
          <a:p>
            <a:r>
              <a:rPr lang="en-US" dirty="0"/>
              <a:t>These also display related learning so you know what prerequisites may exist (such as the MATLAB Onramp first)</a:t>
            </a:r>
          </a:p>
          <a:p>
            <a:endParaRPr lang="en-US"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450915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1C465-76D9-DF80-49EC-3C7C9E211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9A346B-3784-2269-4235-F7E2A0CCB42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FB9D83F-2C6C-DB7B-97BC-66E20A0963C6}"/>
              </a:ext>
            </a:extLst>
          </p:cNvPr>
          <p:cNvSpPr>
            <a:spLocks noGrp="1"/>
          </p:cNvSpPr>
          <p:nvPr>
            <p:ph type="body" idx="1"/>
          </p:nvPr>
        </p:nvSpPr>
        <p:spPr/>
        <p:txBody>
          <a:bodyPr/>
          <a:lstStyle/>
          <a:p>
            <a:pPr lvl="0"/>
            <a:endParaRPr lang="en-US" i="1" dirty="0"/>
          </a:p>
        </p:txBody>
      </p:sp>
      <p:sp>
        <p:nvSpPr>
          <p:cNvPr id="4" name="Slide Number Placeholder 3">
            <a:extLst>
              <a:ext uri="{FF2B5EF4-FFF2-40B4-BE49-F238E27FC236}">
                <a16:creationId xmlns:a16="http://schemas.microsoft.com/office/drawing/2014/main" id="{63334D9F-7E8E-D41C-08B6-1FB26252C2E5}"/>
              </a:ext>
            </a:extLst>
          </p:cNvPr>
          <p:cNvSpPr>
            <a:spLocks noGrp="1"/>
          </p:cNvSpPr>
          <p:nvPr>
            <p:ph type="sldNum" sz="quarter" idx="10"/>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1970386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BCC46-21E1-B788-B7AE-C841627F5D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82A8D1-D3CF-9AC0-93B3-155060B733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C3F114-AFC7-C2CA-8305-D8925B850F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993A8B-3B9C-13C3-AD72-B7A7FDF2F4A6}"/>
              </a:ext>
            </a:extLst>
          </p:cNvPr>
          <p:cNvSpPr>
            <a:spLocks noGrp="1"/>
          </p:cNvSpPr>
          <p:nvPr>
            <p:ph type="sldNum" sz="quarter" idx="5"/>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2684495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A9E0"/>
                </a:solidFill>
                <a:latin typeface="Arial" panose="020B0604020202020204" pitchFamily="34" charset="0"/>
                <a:cs typeface="Arial" panose="020B0604020202020204" pitchFamily="34" charset="0"/>
              </a:rPr>
              <a:t>Thank you for your time, and I hope you all enjoy the Hackathon!</a:t>
            </a:r>
          </a:p>
        </p:txBody>
      </p:sp>
    </p:spTree>
    <p:extLst>
      <p:ext uri="{BB962C8B-B14F-4D97-AF65-F5344CB8AC3E}">
        <p14:creationId xmlns:p14="http://schemas.microsoft.com/office/powerpoint/2010/main" val="361176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a:solidFill>
                  <a:srgbClr val="000000"/>
                </a:solidFill>
                <a:effectLst/>
                <a:latin typeface="Calibri"/>
                <a:ea typeface="Calibri"/>
                <a:cs typeface="Calibri"/>
              </a:rPr>
              <a:t>​</a:t>
            </a:r>
            <a:endParaRPr lang="en-US" b="0" i="0">
              <a:solidFill>
                <a:srgbClr val="444444"/>
              </a:solidFill>
              <a:effectLst/>
              <a:latin typeface="Calibri"/>
              <a:ea typeface="Calibri"/>
              <a:cs typeface="Calibri"/>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3086408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sz="1200" kern="1200">
                <a:solidFill>
                  <a:schemeClr val="tx1"/>
                </a:solidFill>
                <a:effectLst/>
                <a:latin typeface="+mn-lt"/>
                <a:ea typeface="+mn-ea"/>
                <a:cs typeface="+mn-cs"/>
              </a:rPr>
              <a:t>Training</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There are 3 main components to the EDG</a:t>
            </a:r>
            <a:endParaRPr lang="en-US" sz="1200" kern="1200">
              <a:solidFill>
                <a:schemeClr val="tx1"/>
              </a:solidFill>
              <a:effectLst/>
              <a:latin typeface="+mn-lt"/>
              <a:ea typeface="Calibri"/>
              <a:cs typeface="Calibri"/>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All our new hires go through a cohort style training program – that is great because you get a built in network to start your career with</a:t>
            </a:r>
            <a:endParaRPr lang="en-US" sz="1200" kern="1200">
              <a:solidFill>
                <a:schemeClr val="tx1"/>
              </a:solidFill>
              <a:effectLst/>
              <a:latin typeface="+mn-lt"/>
              <a:ea typeface="Calibri"/>
              <a:cs typeface="Calibri"/>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This training program is ideal for new hires to build product knowledge…it means that no one has to know MATLAB or Simulink before you join</a:t>
            </a:r>
            <a:endParaRPr lang="en-US" sz="1200" kern="1200">
              <a:solidFill>
                <a:schemeClr val="tx1"/>
              </a:solidFill>
              <a:effectLst/>
              <a:latin typeface="+mn-lt"/>
              <a:ea typeface="Calibri"/>
              <a:cs typeface="Calibri"/>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Technical Support</a:t>
            </a:r>
            <a:endParaRPr lang="en-US" sz="1200" kern="1200">
              <a:solidFill>
                <a:schemeClr val="tx1"/>
              </a:solidFill>
              <a:effectLst/>
              <a:latin typeface="+mn-lt"/>
              <a:ea typeface="Calibri"/>
              <a:cs typeface="Calibri"/>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All </a:t>
            </a:r>
            <a:r>
              <a:rPr lang="en-US" sz="1200" kern="1200" err="1">
                <a:solidFill>
                  <a:schemeClr val="tx1"/>
                </a:solidFill>
                <a:effectLst/>
                <a:latin typeface="+mn-lt"/>
                <a:ea typeface="+mn-ea"/>
                <a:cs typeface="+mn-cs"/>
              </a:rPr>
              <a:t>EDGers</a:t>
            </a:r>
            <a:r>
              <a:rPr lang="en-US" sz="1200" kern="1200">
                <a:solidFill>
                  <a:schemeClr val="tx1"/>
                </a:solidFill>
                <a:effectLst/>
                <a:latin typeface="+mn-lt"/>
                <a:ea typeface="+mn-ea"/>
                <a:cs typeface="+mn-cs"/>
              </a:rPr>
              <a:t> get the chance to work closely with our customers on complex technical issues</a:t>
            </a:r>
            <a:endParaRPr lang="en-US" sz="1200" kern="1200">
              <a:solidFill>
                <a:schemeClr val="tx1"/>
              </a:solidFill>
              <a:effectLst/>
              <a:latin typeface="+mn-lt"/>
              <a:ea typeface="Calibri"/>
              <a:cs typeface="Calibri"/>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They have the chance to learn customer workflows</a:t>
            </a:r>
            <a:endParaRPr lang="en-US" sz="1200" kern="1200">
              <a:solidFill>
                <a:schemeClr val="tx1"/>
              </a:solidFill>
              <a:effectLst/>
              <a:latin typeface="+mn-lt"/>
              <a:ea typeface="Calibri"/>
              <a:cs typeface="Calibri"/>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Help customers with MATLAB and Simulink</a:t>
            </a:r>
            <a:endParaRPr lang="en-US" sz="1200" kern="1200">
              <a:solidFill>
                <a:schemeClr val="tx1"/>
              </a:solidFill>
              <a:effectLst/>
              <a:latin typeface="+mn-lt"/>
              <a:ea typeface="Calibri"/>
              <a:cs typeface="Calibri"/>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Not everyone gets access to Tech Support; some of our customers include large engineering organizations</a:t>
            </a:r>
            <a:endParaRPr lang="en-US" sz="1200" kern="1200">
              <a:solidFill>
                <a:schemeClr val="tx1"/>
              </a:solidFill>
              <a:effectLst/>
              <a:latin typeface="+mn-lt"/>
              <a:ea typeface="Calibri"/>
              <a:cs typeface="Calibri"/>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Project Work</a:t>
            </a:r>
            <a:endParaRPr lang="en-US" sz="1200" kern="1200">
              <a:solidFill>
                <a:schemeClr val="tx1"/>
              </a:solidFill>
              <a:effectLst/>
              <a:latin typeface="+mn-lt"/>
              <a:ea typeface="Calibri"/>
              <a:cs typeface="Calibri"/>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project work is completely driven by the </a:t>
            </a:r>
            <a:r>
              <a:rPr lang="en-US" sz="1200" kern="1200" err="1">
                <a:solidFill>
                  <a:schemeClr val="tx1"/>
                </a:solidFill>
                <a:effectLst/>
                <a:latin typeface="+mn-lt"/>
                <a:ea typeface="+mn-ea"/>
                <a:cs typeface="+mn-cs"/>
              </a:rPr>
              <a:t>EDGer</a:t>
            </a:r>
            <a:endParaRPr lang="en-US" sz="1200" kern="120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a:t>
            </a:r>
            <a:r>
              <a:rPr lang="en-US" sz="1200" kern="1200" err="1">
                <a:solidFill>
                  <a:schemeClr val="tx1"/>
                </a:solidFill>
                <a:effectLst/>
                <a:latin typeface="+mn-lt"/>
                <a:ea typeface="+mn-ea"/>
                <a:cs typeface="+mn-cs"/>
              </a:rPr>
              <a:t>EDGer</a:t>
            </a:r>
            <a:r>
              <a:rPr lang="en-US" sz="1200" kern="1200">
                <a:solidFill>
                  <a:schemeClr val="tx1"/>
                </a:solidFill>
                <a:effectLst/>
                <a:latin typeface="+mn-lt"/>
                <a:ea typeface="+mn-ea"/>
                <a:cs typeface="+mn-cs"/>
              </a:rPr>
              <a:t> has the chance to craft their own journey </a:t>
            </a:r>
            <a:endParaRPr lang="en-US" sz="1200" kern="1200">
              <a:solidFill>
                <a:schemeClr val="tx1"/>
              </a:solidFill>
              <a:effectLst/>
              <a:latin typeface="+mn-lt"/>
              <a:ea typeface="Calibri"/>
              <a:cs typeface="Calibri"/>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They have the chance to develop their skills and find the ideal team for them</a:t>
            </a:r>
            <a:endParaRPr lang="en-US" sz="1200" kern="1200">
              <a:solidFill>
                <a:schemeClr val="tx1"/>
              </a:solidFill>
              <a:effectLst/>
              <a:latin typeface="+mn-lt"/>
              <a:ea typeface="Calibri"/>
              <a:cs typeface="Calibri"/>
            </a:endParaRPr>
          </a:p>
          <a:p>
            <a:pPr marL="171450" lvl="0" indent="-171450">
              <a:buFont typeface="Arial" panose="020B0604020202020204" pitchFamily="34" charset="0"/>
              <a:buChar char="•"/>
            </a:pPr>
            <a:r>
              <a:rPr lang="en-US" sz="1200" kern="1200">
                <a:solidFill>
                  <a:schemeClr val="tx1"/>
                </a:solidFill>
                <a:effectLst/>
                <a:latin typeface="+mn-lt"/>
                <a:ea typeface="+mn-ea"/>
                <a:cs typeface="+mn-cs"/>
              </a:rPr>
              <a:t>The typical timeline is shown here.  3 months of cohort style training.  Most </a:t>
            </a:r>
            <a:r>
              <a:rPr lang="en-US" sz="1200" kern="1200" err="1">
                <a:solidFill>
                  <a:schemeClr val="tx1"/>
                </a:solidFill>
                <a:effectLst/>
                <a:latin typeface="+mn-lt"/>
                <a:ea typeface="+mn-ea"/>
                <a:cs typeface="+mn-cs"/>
              </a:rPr>
              <a:t>EDGers</a:t>
            </a:r>
            <a:r>
              <a:rPr lang="en-US" sz="1200" kern="1200">
                <a:solidFill>
                  <a:schemeClr val="tx1"/>
                </a:solidFill>
                <a:effectLst/>
                <a:latin typeface="+mn-lt"/>
                <a:ea typeface="+mn-ea"/>
                <a:cs typeface="+mn-cs"/>
              </a:rPr>
              <a:t> will transfer to there new teams in about 12-14 months.</a:t>
            </a:r>
          </a:p>
        </p:txBody>
      </p:sp>
      <p:sp>
        <p:nvSpPr>
          <p:cNvPr id="4" name="Slide Number Placeholder 3"/>
          <p:cNvSpPr>
            <a:spLocks noGrp="1"/>
          </p:cNvSpPr>
          <p:nvPr>
            <p:ph type="sldNum" sz="quarter" idx="5"/>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3013560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hlinkClick r:id="rId3"/>
              </a:rPr>
              <a:t>MathWorks Is Hiring - MATLAB &amp; Simulink</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12303661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If you have any questions, you should reach out to your customer success team at MathWorks by emailing </a:t>
            </a:r>
            <a:r>
              <a:rPr lang="en-US" sz="1200" u="sng" kern="1200">
                <a:solidFill>
                  <a:schemeClr val="tx1"/>
                </a:solidFill>
                <a:effectLst/>
                <a:latin typeface="+mn-lt"/>
                <a:ea typeface="+mn-ea"/>
                <a:cs typeface="+mn-cs"/>
                <a:hlinkClick r:id="rId3"/>
              </a:rPr>
              <a:t>education@mathworks.com</a:t>
            </a:r>
            <a:r>
              <a:rPr lang="en-US"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Specifically, we work with faculty and researchers to support curriculum updates, contribute to Industry Advisory Boards, and advise on latest technology for multidisciplinary research and commercialization efforts. &lt;click&gt;</a:t>
            </a: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19526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information needed for you to follow along with the presentation.</a:t>
            </a:r>
          </a:p>
          <a:p>
            <a:endParaRPr lang="en-GB" dirty="0"/>
          </a:p>
          <a:p>
            <a:r>
              <a:rPr lang="en-GB" dirty="0"/>
              <a:t>At Delaware, you can use </a:t>
            </a:r>
            <a:r>
              <a:rPr lang="en-GB" dirty="0" err="1"/>
              <a:t>UDeploy</a:t>
            </a:r>
            <a:r>
              <a:rPr lang="en-GB" dirty="0"/>
              <a:t> to access MATLAB and there are on-campus computers that have it installed.</a:t>
            </a:r>
          </a:p>
          <a:p>
            <a:endParaRPr lang="en-GB" dirty="0"/>
          </a:p>
          <a:p>
            <a:r>
              <a:rPr lang="en-GB" dirty="0"/>
              <a:t>You can also access MATLAB Online for free for 20 hours each month, which is plenty of time to complete these activities. </a:t>
            </a:r>
          </a:p>
          <a:p>
            <a:endParaRPr lang="en-GB" dirty="0"/>
          </a:p>
          <a:p>
            <a:r>
              <a:rPr lang="en-GB" dirty="0"/>
              <a:t>You can open the workshop in MATLAB Online by clicking the “Open in MATLAB Online” button within the GitHub Repository</a:t>
            </a:r>
          </a:p>
          <a:p>
            <a:endParaRPr lang="en-GB" dirty="0"/>
          </a:p>
          <a:p>
            <a:endParaRPr lang="en-GB" dirty="0"/>
          </a:p>
        </p:txBody>
      </p:sp>
    </p:spTree>
    <p:extLst>
      <p:ext uri="{BB962C8B-B14F-4D97-AF65-F5344CB8AC3E}">
        <p14:creationId xmlns:p14="http://schemas.microsoft.com/office/powerpoint/2010/main" val="469091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7A071-19B1-83FE-5F01-77515F1CE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18B98-D2A2-41D0-10E1-815B0D5652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68B964-72D4-283B-CFBC-D2C23EB334B1}"/>
              </a:ext>
            </a:extLst>
          </p:cNvPr>
          <p:cNvSpPr>
            <a:spLocks noGrp="1"/>
          </p:cNvSpPr>
          <p:nvPr>
            <p:ph type="body" idx="1"/>
          </p:nvPr>
        </p:nvSpPr>
        <p:spPr/>
        <p:txBody>
          <a:bodyPr/>
          <a:lstStyle/>
          <a:p>
            <a:r>
              <a:rPr lang="en-GB"/>
              <a:t>At the end of this session, you will:</a:t>
            </a:r>
          </a:p>
          <a:p>
            <a:pPr marL="171450" indent="-171450">
              <a:buFont typeface="Arial" panose="020B0604020202020204" pitchFamily="34" charset="0"/>
              <a:buChar char="•"/>
            </a:pPr>
            <a:r>
              <a:rPr lang="en-GB"/>
              <a:t>Have a fundamental knowledge of AI</a:t>
            </a:r>
          </a:p>
          <a:p>
            <a:pPr marL="171450" indent="-171450">
              <a:buFont typeface="Arial" panose="020B0604020202020204" pitchFamily="34" charset="0"/>
              <a:buChar char="•"/>
            </a:pPr>
            <a:r>
              <a:rPr lang="en-GB"/>
              <a:t>Be able to design and train different ML and DL models without extensive knowledge of programming (although we will use a little bit of programming)</a:t>
            </a:r>
          </a:p>
          <a:p>
            <a:pPr marL="171450" indent="-171450">
              <a:buFont typeface="Arial" panose="020B0604020202020204" pitchFamily="34" charset="0"/>
              <a:buChar char="•"/>
            </a:pPr>
            <a:r>
              <a:rPr lang="en-GB" b="0" i="0">
                <a:solidFill>
                  <a:srgbClr val="212121"/>
                </a:solidFill>
                <a:effectLst/>
                <a:latin typeface="Roboto" panose="02000000000000000000" pitchFamily="2" charset="0"/>
              </a:rPr>
              <a:t>Learn how to </a:t>
            </a:r>
            <a:r>
              <a:rPr lang="en-US" b="0" i="0">
                <a:solidFill>
                  <a:srgbClr val="212121"/>
                </a:solidFill>
                <a:effectLst/>
                <a:latin typeface="Roboto" panose="02000000000000000000" pitchFamily="2" charset="0"/>
              </a:rPr>
              <a:t>automatically generate code from the interactive workflow. This will not only help you to reuse the models without manually going through all the steps but also to learn programming or advance your coding skills.</a:t>
            </a:r>
            <a:endParaRPr lang="en-GB"/>
          </a:p>
        </p:txBody>
      </p:sp>
    </p:spTree>
    <p:extLst>
      <p:ext uri="{BB962C8B-B14F-4D97-AF65-F5344CB8AC3E}">
        <p14:creationId xmlns:p14="http://schemas.microsoft.com/office/powerpoint/2010/main" val="379205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defTabSz="962634">
              <a:defRPr/>
            </a:pPr>
            <a:r>
              <a:rPr lang="en-US" dirty="0"/>
              <a:t>Artificial Intelligence is an “umbrella term” for any technique that enables machines to mimic human intelligence which includes amongst others reasoning, knowledge and learning.</a:t>
            </a:r>
          </a:p>
          <a:p>
            <a:pPr defTabSz="962634">
              <a:defRPr/>
            </a:pPr>
            <a:endParaRPr lang="en-US" dirty="0"/>
          </a:p>
          <a:p>
            <a:pPr defTabSz="962634">
              <a:defRPr/>
            </a:pPr>
            <a:r>
              <a:rPr lang="en-US" dirty="0"/>
              <a:t>&lt;CLICK&gt;</a:t>
            </a:r>
          </a:p>
          <a:p>
            <a:pPr defTabSz="962634">
              <a:defRPr/>
            </a:pPr>
            <a:endParaRPr lang="en-US" dirty="0"/>
          </a:p>
          <a:p>
            <a:pPr defTabSz="962634">
              <a:defRPr/>
            </a:pPr>
            <a:r>
              <a:rPr lang="en-US" dirty="0"/>
              <a:t>Machine Learning is a subset of AI focusing on the learning part. Here, the algorithm learns the task directly from the data based on statistical methods.</a:t>
            </a:r>
          </a:p>
          <a:p>
            <a:pPr defTabSz="962634">
              <a:defRPr/>
            </a:pPr>
            <a:endParaRPr lang="en-US" dirty="0"/>
          </a:p>
          <a:p>
            <a:pPr marL="0" marR="0" lvl="0" indent="0" algn="l" defTabSz="962634" rtl="0" eaLnBrk="1" fontAlgn="auto" latinLnBrk="0" hangingPunct="1">
              <a:lnSpc>
                <a:spcPct val="100000"/>
              </a:lnSpc>
              <a:spcBef>
                <a:spcPts val="0"/>
              </a:spcBef>
              <a:spcAft>
                <a:spcPts val="0"/>
              </a:spcAft>
              <a:buClrTx/>
              <a:buSzTx/>
              <a:buFontTx/>
              <a:buNone/>
              <a:tabLst/>
              <a:defRPr/>
            </a:pPr>
            <a:r>
              <a:rPr lang="en-US" dirty="0"/>
              <a:t>&lt;CLICK&gt;</a:t>
            </a:r>
          </a:p>
          <a:p>
            <a:pPr defTabSz="962634">
              <a:defRPr/>
            </a:pPr>
            <a:endParaRPr lang="en-US" dirty="0"/>
          </a:p>
          <a:p>
            <a:pPr defTabSz="962634">
              <a:defRPr/>
            </a:pPr>
            <a:r>
              <a:rPr lang="en-US" dirty="0"/>
              <a:t>Deep Learning is essentially a narrow subfield of machine learning which requires less understanding of the data as it it’s well known to learn representations and map relationships directly from raw data.</a:t>
            </a:r>
          </a:p>
          <a:p>
            <a:pPr defTabSz="962634">
              <a:defRPr/>
            </a:pPr>
            <a:endParaRPr lang="en-US" dirty="0"/>
          </a:p>
          <a:p>
            <a:pPr marL="0" marR="0" lvl="0" indent="0" algn="l" defTabSz="962634" rtl="0" eaLnBrk="1" fontAlgn="auto" latinLnBrk="0" hangingPunct="1">
              <a:lnSpc>
                <a:spcPct val="100000"/>
              </a:lnSpc>
              <a:spcBef>
                <a:spcPts val="0"/>
              </a:spcBef>
              <a:spcAft>
                <a:spcPts val="0"/>
              </a:spcAft>
              <a:buClrTx/>
              <a:buSzTx/>
              <a:buFontTx/>
              <a:buNone/>
              <a:tabLst/>
              <a:defRPr/>
            </a:pPr>
            <a:r>
              <a:rPr lang="en-US" dirty="0"/>
              <a:t>&lt;CLICK&gt;</a:t>
            </a:r>
          </a:p>
          <a:p>
            <a:pPr defTabSz="962634">
              <a:defRPr/>
            </a:pPr>
            <a:endParaRPr lang="en-US" dirty="0"/>
          </a:p>
          <a:p>
            <a:pPr defTabSz="962634">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time span, you can see that AI is not a very new field, and this is the reason why some of the techniques are well matured.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NEXT</a:t>
            </a:r>
          </a:p>
          <a:p>
            <a:endParaRPr lang="en-AU" dirty="0"/>
          </a:p>
        </p:txBody>
      </p:sp>
    </p:spTree>
    <p:extLst>
      <p:ext uri="{BB962C8B-B14F-4D97-AF65-F5344CB8AC3E}">
        <p14:creationId xmlns:p14="http://schemas.microsoft.com/office/powerpoint/2010/main" val="363784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could think of it this way – there are two different ways to get a computer to do what you want.</a:t>
            </a:r>
          </a:p>
          <a:p>
            <a:pPr defTabSz="962634">
              <a:defRPr/>
            </a:pPr>
            <a:endParaRPr lang="en-US" dirty="0"/>
          </a:p>
          <a:p>
            <a:pPr defTabSz="962634">
              <a:defRPr/>
            </a:pPr>
            <a:r>
              <a:rPr lang="en-US" dirty="0"/>
              <a:t>&lt;CLICK&gt;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traditional approach, which I’m guessing most of us are familiar with, is to write a program that processes data to produce a desired output. </a:t>
            </a:r>
          </a:p>
          <a:p>
            <a:endParaRPr lang="en-US" dirty="0"/>
          </a:p>
          <a:p>
            <a:r>
              <a:rPr lang="en-US" dirty="0"/>
              <a:t>NEXT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0098B3-CA1B-6E4F-97CF-9E7669E56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6112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A9D2-BF07-6F4F-A59E-6C22C7BEA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25C0A-6D24-978D-4808-D181442651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968AF-EB72-6146-8409-78D74314FF15}"/>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With an approach called machine learning, this is flipped around – you feed data and the desired output, and the computer writes the program for you. </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Now, it’s not quite accurate to call it a program….</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kern="1200" dirty="0">
                <a:solidFill>
                  <a:schemeClr val="tx1"/>
                </a:solidFill>
                <a:effectLst/>
                <a:latin typeface="+mn-lt"/>
                <a:ea typeface="+mn-ea"/>
                <a:cs typeface="+mn-cs"/>
              </a:rPr>
              <a:t>NEXT</a:t>
            </a:r>
          </a:p>
          <a:p>
            <a:endParaRPr lang="en-US" dirty="0"/>
          </a:p>
        </p:txBody>
      </p:sp>
      <p:sp>
        <p:nvSpPr>
          <p:cNvPr id="4" name="Slide Number Placeholder 3">
            <a:extLst>
              <a:ext uri="{FF2B5EF4-FFF2-40B4-BE49-F238E27FC236}">
                <a16:creationId xmlns:a16="http://schemas.microsoft.com/office/drawing/2014/main" id="{AEB7882B-B7A1-CB28-1B76-FBCE4E048F7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0098B3-CA1B-6E4F-97CF-9E7669E56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118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so they are called models instead.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Machine learning models are largely black boxes. They can generate the desired output, but they aren’t comprised of a sequence of operations like a traditional program or algorithm.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aseline="0" dirty="0"/>
              <a:t>You can think of machine learning as a subset of AI – it’s the most common family of techniques applied today. In fact, people are often using the terms AI and machine learning almost interchangeably.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0098B3-CA1B-6E4F-97CF-9E7669E56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356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000" noProof="0" dirty="0"/>
              <a:t>Machine Learning is teaching an algorithm to do a certain task without explicitly defining it.</a:t>
            </a:r>
          </a:p>
          <a:p>
            <a:endParaRPr lang="en-GB" sz="1000" noProof="0" dirty="0"/>
          </a:p>
          <a:p>
            <a:r>
              <a:rPr lang="en-GB" sz="1000" noProof="0" dirty="0"/>
              <a:t>In general, Machine Learning can be branched into unsupervised learning and supervised learning. </a:t>
            </a:r>
          </a:p>
          <a:p>
            <a:endParaRPr lang="en-GB" sz="1000" noProof="0" dirty="0"/>
          </a:p>
          <a:p>
            <a:r>
              <a:rPr lang="en-GB" sz="1000" noProof="0" dirty="0"/>
              <a:t>In unsupervised learning, the model tries to find internal representations and relationships based only on input data. </a:t>
            </a:r>
          </a:p>
          <a:p>
            <a:endParaRPr lang="en-GB" sz="1000" noProof="0" dirty="0"/>
          </a:p>
          <a:p>
            <a:r>
              <a:rPr lang="en-GB" sz="1000" noProof="0" dirty="0"/>
              <a:t>In supervised learning, the model is developed and trained based on both, the input data and the output data.</a:t>
            </a:r>
          </a:p>
          <a:p>
            <a:endParaRPr lang="en-GB" sz="1000" noProof="0" dirty="0"/>
          </a:p>
          <a:p>
            <a:pPr marL="0" marR="0" indent="0" algn="l" defTabSz="914400" rtl="0" eaLnBrk="1" fontAlgn="auto" latinLnBrk="0" hangingPunct="1">
              <a:lnSpc>
                <a:spcPct val="100000"/>
              </a:lnSpc>
              <a:spcBef>
                <a:spcPts val="0"/>
              </a:spcBef>
              <a:spcAft>
                <a:spcPts val="0"/>
              </a:spcAft>
              <a:buClrTx/>
              <a:buSzTx/>
              <a:buFontTx/>
              <a:buNone/>
              <a:tabLst/>
              <a:defRPr/>
            </a:pPr>
            <a:r>
              <a:rPr lang="fr-FR" sz="1000" baseline="0" dirty="0"/>
              <a:t>&lt;CLICK&gt;</a:t>
            </a:r>
          </a:p>
          <a:p>
            <a:pPr marL="0" marR="0" lvl="0" indent="0">
              <a:spcBef>
                <a:spcPts val="0"/>
              </a:spcBef>
              <a:spcAft>
                <a:spcPts val="0"/>
              </a:spcAft>
              <a:buFont typeface="Symbol" panose="05050102010706020507" pitchFamily="18" charset="2"/>
              <a:buNone/>
            </a:pPr>
            <a:endParaRPr lang="fr-FR" sz="1400" dirty="0"/>
          </a:p>
        </p:txBody>
      </p:sp>
    </p:spTree>
    <p:extLst>
      <p:ext uri="{BB962C8B-B14F-4D97-AF65-F5344CB8AC3E}">
        <p14:creationId xmlns:p14="http://schemas.microsoft.com/office/powerpoint/2010/main" val="3938252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685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85546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14400" y="1914527"/>
            <a:ext cx="10363200" cy="1362075"/>
          </a:xfrm>
          <a:prstGeom prst="rect">
            <a:avLst/>
          </a:prstGeom>
        </p:spPr>
        <p:txBody>
          <a:bodyPr anchor="t"/>
          <a:lstStyle>
            <a:lvl1pPr algn="ctr">
              <a:defRPr sz="3200" b="0" cap="none">
                <a:solidFill>
                  <a:schemeClr val="tx2"/>
                </a:solidFill>
              </a:defRPr>
            </a:lvl1pPr>
          </a:lstStyle>
          <a:p>
            <a:r>
              <a:rPr lang="en-US"/>
              <a:t>Click to edit Section Header Title style</a:t>
            </a:r>
          </a:p>
        </p:txBody>
      </p:sp>
      <p:sp>
        <p:nvSpPr>
          <p:cNvPr id="3" name="SlideNumber">
            <a:extLst>
              <a:ext uri="{FF2B5EF4-FFF2-40B4-BE49-F238E27FC236}">
                <a16:creationId xmlns:a16="http://schemas.microsoft.com/office/drawing/2014/main" id="{86B94364-A543-C24E-B0B0-34A06DDE4892}"/>
              </a:ext>
            </a:extLst>
          </p:cNvPr>
          <p:cNvSpPr/>
          <p:nvPr userDrawn="1"/>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extLst>
      <p:ext uri="{BB962C8B-B14F-4D97-AF65-F5344CB8AC3E}">
        <p14:creationId xmlns:p14="http://schemas.microsoft.com/office/powerpoint/2010/main" val="24928930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SlideNumber">
            <a:extLst>
              <a:ext uri="{FF2B5EF4-FFF2-40B4-BE49-F238E27FC236}">
                <a16:creationId xmlns:a16="http://schemas.microsoft.com/office/drawing/2014/main" id="{86B94364-A543-C24E-B0B0-34A06DDE4892}"/>
              </a:ext>
            </a:extLst>
          </p:cNvPr>
          <p:cNvSpPr/>
          <p:nvPr userDrawn="1"/>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extLst>
      <p:ext uri="{BB962C8B-B14F-4D97-AF65-F5344CB8AC3E}">
        <p14:creationId xmlns:p14="http://schemas.microsoft.com/office/powerpoint/2010/main" val="1793483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0" y="457200"/>
            <a:ext cx="10972799" cy="990600"/>
          </a:xfrm>
          <a:prstGeom prst="rect">
            <a:avLst/>
          </a:prstGeo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0" y="1600200"/>
            <a:ext cx="10972799" cy="4648200"/>
          </a:xfrm>
          <a:prstGeom prst="rect">
            <a:avLst/>
          </a:prstGeom>
        </p:spPr>
        <p:txBody>
          <a:bodyPr/>
          <a:lstStyle>
            <a:lvl1pPr>
              <a:lnSpc>
                <a:spcPct val="100000"/>
              </a:lnSpc>
              <a:buSzPct val="75000"/>
              <a:defRPr sz="2400"/>
            </a:lvl1pPr>
            <a:lvl2pPr>
              <a:lnSpc>
                <a:spcPct val="100000"/>
              </a:lnSpc>
              <a:defRPr sz="2000"/>
            </a:lvl2pPr>
            <a:lvl3pPr>
              <a:lnSpc>
                <a:spcPct val="100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
        <p:nvSpPr>
          <p:cNvPr id="4" name="SlideNumber">
            <a:extLst>
              <a:ext uri="{FF2B5EF4-FFF2-40B4-BE49-F238E27FC236}">
                <a16:creationId xmlns:a16="http://schemas.microsoft.com/office/drawing/2014/main" id="{DA5DD26D-87B3-EF49-BABF-1E40538522EF}"/>
              </a:ext>
            </a:extLst>
          </p:cNvPr>
          <p:cNvSpPr/>
          <p:nvPr userDrawn="1"/>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extLst>
      <p:ext uri="{BB962C8B-B14F-4D97-AF65-F5344CB8AC3E}">
        <p14:creationId xmlns:p14="http://schemas.microsoft.com/office/powerpoint/2010/main" val="320477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SlideNumber">
            <a:extLst>
              <a:ext uri="{FF2B5EF4-FFF2-40B4-BE49-F238E27FC236}">
                <a16:creationId xmlns:a16="http://schemas.microsoft.com/office/drawing/2014/main" id="{DA5DD26D-87B3-EF49-BABF-1E40538522EF}"/>
              </a:ext>
            </a:extLst>
          </p:cNvPr>
          <p:cNvSpPr/>
          <p:nvPr userDrawn="1"/>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
        <p:nvSpPr>
          <p:cNvPr id="5" name="Title">
            <a:extLst>
              <a:ext uri="{FF2B5EF4-FFF2-40B4-BE49-F238E27FC236}">
                <a16:creationId xmlns:a16="http://schemas.microsoft.com/office/drawing/2014/main" id="{64E1AC1B-8091-4B47-99EA-32FDE4797D1F}"/>
              </a:ext>
            </a:extLst>
          </p:cNvPr>
          <p:cNvSpPr>
            <a:spLocks noGrp="1"/>
          </p:cNvSpPr>
          <p:nvPr>
            <p:ph type="title"/>
          </p:nvPr>
        </p:nvSpPr>
        <p:spPr>
          <a:xfrm>
            <a:off x="609600" y="457200"/>
            <a:ext cx="10972799" cy="990600"/>
          </a:xfrm>
          <a:prstGeom prst="rect">
            <a:avLst/>
          </a:prstGeom>
        </p:spPr>
        <p:txBody>
          <a:bodyPr/>
          <a:lstStyle>
            <a:lvl1pPr>
              <a:defRPr sz="2800" baseline="0">
                <a:solidFill>
                  <a:schemeClr val="tx2"/>
                </a:solidFill>
              </a:defRPr>
            </a:lvl1pPr>
          </a:lstStyle>
          <a:p>
            <a:r>
              <a:rPr lang="en-US"/>
              <a:t>Click to edit Master title style</a:t>
            </a:r>
          </a:p>
        </p:txBody>
      </p:sp>
      <p:sp>
        <p:nvSpPr>
          <p:cNvPr id="6" name="Content">
            <a:extLst>
              <a:ext uri="{FF2B5EF4-FFF2-40B4-BE49-F238E27FC236}">
                <a16:creationId xmlns:a16="http://schemas.microsoft.com/office/drawing/2014/main" id="{F783A285-D5AB-9849-97B3-1798B969CA31}"/>
              </a:ext>
            </a:extLst>
          </p:cNvPr>
          <p:cNvSpPr>
            <a:spLocks noGrp="1"/>
          </p:cNvSpPr>
          <p:nvPr>
            <p:ph idx="1"/>
          </p:nvPr>
        </p:nvSpPr>
        <p:spPr>
          <a:xfrm>
            <a:off x="609600" y="1600200"/>
            <a:ext cx="10972799" cy="4648200"/>
          </a:xfrm>
          <a:prstGeom prst="rect">
            <a:avLst/>
          </a:prstGeom>
        </p:spPr>
        <p:txBody>
          <a:bodyPr/>
          <a:lstStyle>
            <a:lvl1pPr>
              <a:lnSpc>
                <a:spcPct val="100000"/>
              </a:lnSpc>
              <a:buSzPct val="75000"/>
              <a:defRPr sz="2400"/>
            </a:lvl1pPr>
            <a:lvl2pPr>
              <a:lnSpc>
                <a:spcPct val="100000"/>
              </a:lnSpc>
              <a:defRPr sz="2000"/>
            </a:lvl2pPr>
            <a:lvl3pPr>
              <a:lnSpc>
                <a:spcPct val="100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118940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4B8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7218322"/>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extLst>
      <p:ext uri="{BB962C8B-B14F-4D97-AF65-F5344CB8AC3E}">
        <p14:creationId xmlns:p14="http://schemas.microsoft.com/office/powerpoint/2010/main" val="995727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EA21F8-D844-46BA-98EB-E0F7605D72A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7B73790-3688-4A57-B65D-E267D1EE6B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D78A1A-BAF9-4EB5-99AC-A6A007C20AB7}"/>
              </a:ext>
            </a:extLst>
          </p:cNvPr>
          <p:cNvSpPr>
            <a:spLocks noGrp="1"/>
          </p:cNvSpPr>
          <p:nvPr>
            <p:ph type="sldNum" sz="quarter" idx="12"/>
          </p:nvPr>
        </p:nvSpPr>
        <p:spPr/>
        <p:txBody>
          <a:bodyPr/>
          <a:lstStyle/>
          <a:p>
            <a:fld id="{D6F8F5EE-1EE1-4023-9DD4-DF59AB53B891}" type="slidenum">
              <a:rPr lang="en-US" smtClean="0"/>
              <a:t>‹#›</a:t>
            </a:fld>
            <a:endParaRPr lang="en-US"/>
          </a:p>
        </p:txBody>
      </p:sp>
    </p:spTree>
    <p:extLst>
      <p:ext uri="{BB962C8B-B14F-4D97-AF65-F5344CB8AC3E}">
        <p14:creationId xmlns:p14="http://schemas.microsoft.com/office/powerpoint/2010/main" val="2016679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SlideNumber">
            <a:extLst>
              <a:ext uri="{FF2B5EF4-FFF2-40B4-BE49-F238E27FC236}">
                <a16:creationId xmlns:a16="http://schemas.microsoft.com/office/drawing/2014/main" id="{B7926A2C-E724-4647-87C7-225083B297C3}"/>
              </a:ext>
            </a:extLst>
          </p:cNvPr>
          <p:cNvSpPr/>
          <p:nvPr userDrawn="1"/>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
        <p:nvSpPr>
          <p:cNvPr id="4" name="Title">
            <a:extLst>
              <a:ext uri="{FF2B5EF4-FFF2-40B4-BE49-F238E27FC236}">
                <a16:creationId xmlns:a16="http://schemas.microsoft.com/office/drawing/2014/main" id="{BA808498-A48F-BC42-919E-7A19765DD1E5}"/>
              </a:ext>
            </a:extLst>
          </p:cNvPr>
          <p:cNvSpPr>
            <a:spLocks noGrp="1"/>
          </p:cNvSpPr>
          <p:nvPr>
            <p:ph type="title"/>
          </p:nvPr>
        </p:nvSpPr>
        <p:spPr>
          <a:xfrm>
            <a:off x="609600" y="457200"/>
            <a:ext cx="10972799" cy="9906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35443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6" name="SlideNumber">
            <a:extLst>
              <a:ext uri="{FF2B5EF4-FFF2-40B4-BE49-F238E27FC236}">
                <a16:creationId xmlns:a16="http://schemas.microsoft.com/office/drawing/2014/main" id="{A8F4CE83-AE00-AE4E-B4A3-F2288E829BFE}"/>
              </a:ext>
            </a:extLst>
          </p:cNvPr>
          <p:cNvSpPr/>
          <p:nvPr userDrawn="1"/>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
        <p:nvSpPr>
          <p:cNvPr id="7" name="Title">
            <a:extLst>
              <a:ext uri="{FF2B5EF4-FFF2-40B4-BE49-F238E27FC236}">
                <a16:creationId xmlns:a16="http://schemas.microsoft.com/office/drawing/2014/main" id="{A928D540-6835-8541-95B3-D4157CF6BF61}"/>
              </a:ext>
            </a:extLst>
          </p:cNvPr>
          <p:cNvSpPr>
            <a:spLocks noGrp="1"/>
          </p:cNvSpPr>
          <p:nvPr>
            <p:ph type="title"/>
          </p:nvPr>
        </p:nvSpPr>
        <p:spPr>
          <a:xfrm>
            <a:off x="609600" y="457200"/>
            <a:ext cx="10972800" cy="990600"/>
          </a:xfrm>
          <a:prstGeom prst="rect">
            <a:avLst/>
          </a:prstGeom>
        </p:spPr>
        <p:txBody>
          <a:bodyPr anchor="t" anchorCtr="0"/>
          <a:lstStyle>
            <a:lvl1pPr algn="l">
              <a:defRPr sz="2800" b="0">
                <a:solidFill>
                  <a:schemeClr val="tx2"/>
                </a:solidFill>
              </a:defRPr>
            </a:lvl1pPr>
          </a:lstStyle>
          <a:p>
            <a:r>
              <a:rPr lang="en-US"/>
              <a:t>Click to edit Master title style</a:t>
            </a:r>
          </a:p>
        </p:txBody>
      </p:sp>
      <p:sp>
        <p:nvSpPr>
          <p:cNvPr id="8" name="Content">
            <a:extLst>
              <a:ext uri="{FF2B5EF4-FFF2-40B4-BE49-F238E27FC236}">
                <a16:creationId xmlns:a16="http://schemas.microsoft.com/office/drawing/2014/main" id="{10D5F9E0-4F5B-3F4A-95C0-71D0E1D685F5}"/>
              </a:ext>
            </a:extLst>
          </p:cNvPr>
          <p:cNvSpPr>
            <a:spLocks noGrp="1"/>
          </p:cNvSpPr>
          <p:nvPr>
            <p:ph sz="half" idx="10" hasCustomPrompt="1"/>
          </p:nvPr>
        </p:nvSpPr>
        <p:spPr>
          <a:xfrm>
            <a:off x="609600" y="2819400"/>
            <a:ext cx="5080001" cy="3200400"/>
          </a:xfrm>
          <a:prstGeom prst="rect">
            <a:avLst/>
          </a:prstGeo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9" name="Headlines">
            <a:extLst>
              <a:ext uri="{FF2B5EF4-FFF2-40B4-BE49-F238E27FC236}">
                <a16:creationId xmlns:a16="http://schemas.microsoft.com/office/drawing/2014/main" id="{ACD74435-991F-584B-A76E-BE1E790BD454}"/>
              </a:ext>
            </a:extLst>
          </p:cNvPr>
          <p:cNvSpPr>
            <a:spLocks noGrp="1"/>
          </p:cNvSpPr>
          <p:nvPr>
            <p:ph type="body" sz="quarter" idx="11" hasCustomPrompt="1"/>
          </p:nvPr>
        </p:nvSpPr>
        <p:spPr>
          <a:xfrm>
            <a:off x="609600" y="1600200"/>
            <a:ext cx="5080001" cy="838200"/>
          </a:xfrm>
          <a:prstGeom prst="rect">
            <a:avLst/>
          </a:prstGeom>
        </p:spPr>
        <p:txBody>
          <a:bodyPr anchor="t"/>
          <a:lstStyle>
            <a:lvl1pPr marL="0" indent="0" algn="l">
              <a:buNone/>
              <a:defRPr lang="en-US" sz="2000" b="0" kern="1200" baseline="0" dirty="0" smtClean="0">
                <a:solidFill>
                  <a:schemeClr val="tx1"/>
                </a:solidFill>
                <a:latin typeface="Arial" pitchFamily="34" charset="0"/>
                <a:ea typeface="+mn-ea"/>
                <a:cs typeface="Arial" pitchFamily="34" charset="0"/>
              </a:defRPr>
            </a:lvl1pPr>
          </a:lstStyle>
          <a:p>
            <a:pPr lvl="0"/>
            <a:r>
              <a:rPr lang="en-US"/>
              <a:t>Click to add headline</a:t>
            </a:r>
            <a:r>
              <a:rPr lang="en-US" sz="2005" b="1">
                <a:solidFill>
                  <a:prstClr val="black"/>
                </a:solidFill>
              </a:rPr>
              <a:t> providing value of feature</a:t>
            </a:r>
            <a:endParaRPr lang="en-US"/>
          </a:p>
        </p:txBody>
      </p:sp>
      <p:sp>
        <p:nvSpPr>
          <p:cNvPr id="12" name="ProductName">
            <a:extLst>
              <a:ext uri="{FF2B5EF4-FFF2-40B4-BE49-F238E27FC236}">
                <a16:creationId xmlns:a16="http://schemas.microsoft.com/office/drawing/2014/main" id="{66559450-F7B2-7F47-85C0-9F550DCEC8ED}"/>
              </a:ext>
            </a:extLst>
          </p:cNvPr>
          <p:cNvSpPr>
            <a:spLocks noGrp="1"/>
          </p:cNvSpPr>
          <p:nvPr>
            <p:ph type="body" sz="half" idx="12" hasCustomPrompt="1"/>
          </p:nvPr>
        </p:nvSpPr>
        <p:spPr>
          <a:xfrm>
            <a:off x="609601" y="6172200"/>
            <a:ext cx="5473700" cy="533400"/>
          </a:xfrm>
          <a:prstGeom prst="rect">
            <a:avLst/>
          </a:prstGeom>
        </p:spPr>
        <p:txBody>
          <a:bodyPr anchor="b" anchorCtr="0"/>
          <a:lstStyle>
            <a:lvl1pPr marL="230763" indent="-229172">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extLst>
      <p:ext uri="{BB962C8B-B14F-4D97-AF65-F5344CB8AC3E}">
        <p14:creationId xmlns:p14="http://schemas.microsoft.com/office/powerpoint/2010/main" val="2701066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SlideNumber">
            <a:extLst>
              <a:ext uri="{FF2B5EF4-FFF2-40B4-BE49-F238E27FC236}">
                <a16:creationId xmlns:a16="http://schemas.microsoft.com/office/drawing/2014/main" id="{86B94364-A543-C24E-B0B0-34A06DDE4892}"/>
              </a:ext>
            </a:extLst>
          </p:cNvPr>
          <p:cNvSpPr/>
          <p:nvPr userDrawn="1"/>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
        <p:nvSpPr>
          <p:cNvPr id="4" name="Title">
            <a:extLst>
              <a:ext uri="{FF2B5EF4-FFF2-40B4-BE49-F238E27FC236}">
                <a16:creationId xmlns:a16="http://schemas.microsoft.com/office/drawing/2014/main" id="{644F1D18-4CCB-2243-A6D4-4BB15F9DA8DB}"/>
              </a:ext>
            </a:extLst>
          </p:cNvPr>
          <p:cNvSpPr>
            <a:spLocks noGrp="1"/>
          </p:cNvSpPr>
          <p:nvPr>
            <p:ph type="title" hasCustomPrompt="1"/>
          </p:nvPr>
        </p:nvSpPr>
        <p:spPr>
          <a:xfrm>
            <a:off x="914400" y="1914527"/>
            <a:ext cx="10363200" cy="1362075"/>
          </a:xfrm>
          <a:prstGeom prst="rect">
            <a:avLst/>
          </a:prstGeom>
        </p:spPr>
        <p:txBody>
          <a:bodyPr anchor="t"/>
          <a:lstStyle>
            <a:lvl1pPr algn="ctr">
              <a:defRPr sz="3200" b="0" cap="none">
                <a:solidFill>
                  <a:schemeClr val="tx2"/>
                </a:solidFill>
              </a:defRPr>
            </a:lvl1pPr>
          </a:lstStyle>
          <a:p>
            <a:r>
              <a:rPr lang="en-US"/>
              <a:t>Click to edit Section Header Title style</a:t>
            </a:r>
          </a:p>
        </p:txBody>
      </p:sp>
    </p:spTree>
    <p:extLst>
      <p:ext uri="{BB962C8B-B14F-4D97-AF65-F5344CB8AC3E}">
        <p14:creationId xmlns:p14="http://schemas.microsoft.com/office/powerpoint/2010/main" val="3393867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SlideNumber">
            <a:extLst>
              <a:ext uri="{FF2B5EF4-FFF2-40B4-BE49-F238E27FC236}">
                <a16:creationId xmlns:a16="http://schemas.microsoft.com/office/drawing/2014/main" id="{54853283-D440-C640-9098-544D41099B05}"/>
              </a:ext>
            </a:extLst>
          </p:cNvPr>
          <p:cNvSpPr/>
          <p:nvPr userDrawn="1"/>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
        <p:nvSpPr>
          <p:cNvPr id="6" name="Title">
            <a:extLst>
              <a:ext uri="{FF2B5EF4-FFF2-40B4-BE49-F238E27FC236}">
                <a16:creationId xmlns:a16="http://schemas.microsoft.com/office/drawing/2014/main" id="{FC11C6D2-DB92-5447-9F86-B1729BB39836}"/>
              </a:ext>
            </a:extLst>
          </p:cNvPr>
          <p:cNvSpPr>
            <a:spLocks noGrp="1"/>
          </p:cNvSpPr>
          <p:nvPr>
            <p:ph type="title"/>
          </p:nvPr>
        </p:nvSpPr>
        <p:spPr>
          <a:xfrm>
            <a:off x="609600" y="457200"/>
            <a:ext cx="10972799" cy="990600"/>
          </a:xfrm>
          <a:prstGeom prst="rect">
            <a:avLst/>
          </a:prstGeom>
        </p:spPr>
        <p:txBody>
          <a:bodyPr/>
          <a:lstStyle>
            <a:lvl1pPr>
              <a:defRPr>
                <a:solidFill>
                  <a:schemeClr val="tx2"/>
                </a:solidFill>
              </a:defRPr>
            </a:lvl1pPr>
          </a:lstStyle>
          <a:p>
            <a:r>
              <a:rPr lang="en-US"/>
              <a:t>Click to edit Master title style</a:t>
            </a:r>
          </a:p>
        </p:txBody>
      </p:sp>
      <p:sp>
        <p:nvSpPr>
          <p:cNvPr id="7" name="LeftContent">
            <a:extLst>
              <a:ext uri="{FF2B5EF4-FFF2-40B4-BE49-F238E27FC236}">
                <a16:creationId xmlns:a16="http://schemas.microsoft.com/office/drawing/2014/main" id="{D2B5498F-8135-3546-8724-802255AA0BFD}"/>
              </a:ext>
            </a:extLst>
          </p:cNvPr>
          <p:cNvSpPr>
            <a:spLocks noGrp="1"/>
          </p:cNvSpPr>
          <p:nvPr>
            <p:ph sz="half" idx="1"/>
          </p:nvPr>
        </p:nvSpPr>
        <p:spPr>
          <a:xfrm>
            <a:off x="609601" y="1600200"/>
            <a:ext cx="3581400" cy="4648199"/>
          </a:xfrm>
          <a:prstGeom prst="rect">
            <a:avLst/>
          </a:prstGeo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9" name="LeftContent">
            <a:extLst>
              <a:ext uri="{FF2B5EF4-FFF2-40B4-BE49-F238E27FC236}">
                <a16:creationId xmlns:a16="http://schemas.microsoft.com/office/drawing/2014/main" id="{CA247FDB-D1EC-FB4E-9E73-387CB8FF783B}"/>
              </a:ext>
            </a:extLst>
          </p:cNvPr>
          <p:cNvSpPr>
            <a:spLocks noGrp="1"/>
          </p:cNvSpPr>
          <p:nvPr>
            <p:ph sz="half" idx="10"/>
          </p:nvPr>
        </p:nvSpPr>
        <p:spPr>
          <a:xfrm>
            <a:off x="4481513" y="1600200"/>
            <a:ext cx="3581400" cy="4648199"/>
          </a:xfrm>
          <a:prstGeom prst="rect">
            <a:avLst/>
          </a:prstGeo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0312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35384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2021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2183310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5355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image" Target="../media/image4.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9.xml"/><Relationship Id="rId7" Type="http://schemas.openxmlformats.org/officeDocument/2006/relationships/theme" Target="../theme/theme7.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Number">
            <a:extLst>
              <a:ext uri="{FF2B5EF4-FFF2-40B4-BE49-F238E27FC236}">
                <a16:creationId xmlns:a16="http://schemas.microsoft.com/office/drawing/2014/main" id="{A568CFF3-AE80-AF4D-A9A8-ED692EC3416B}"/>
              </a:ext>
            </a:extLst>
          </p:cNvPr>
          <p:cNvSpPr/>
          <p:nvPr userDrawn="1"/>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cxnSp>
        <p:nvCxnSpPr>
          <p:cNvPr id="3" name="Line">
            <a:extLst>
              <a:ext uri="{FF2B5EF4-FFF2-40B4-BE49-F238E27FC236}">
                <a16:creationId xmlns:a16="http://schemas.microsoft.com/office/drawing/2014/main" id="{97967DA9-1B11-3341-998F-0B668C8FD09A}"/>
              </a:ext>
            </a:extLst>
          </p:cNvPr>
          <p:cNvCxnSpPr>
            <a:cxnSpLocks/>
          </p:cNvCxnSpPr>
          <p:nvPr userDrawn="1"/>
        </p:nvCxnSpPr>
        <p:spPr>
          <a:xfrm rot="10800000" flipV="1">
            <a:off x="193842" y="176521"/>
            <a:ext cx="10241280"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610449"/>
      </p:ext>
    </p:extLst>
  </p:cSld>
  <p:clrMap bg1="lt1" tx1="dk1" bg2="lt2" tx2="dk2" accent1="accent1" accent2="accent2" accent3="accent3" accent4="accent4" accent5="accent5" accent6="accent6" hlink="hlink" folHlink="folHlink"/>
  <p:sldLayoutIdLst>
    <p:sldLayoutId id="2147483692" r:id="rId1"/>
    <p:sldLayoutId id="2147483666" r:id="rId2"/>
    <p:sldLayoutId id="2147483691" r:id="rId3"/>
    <p:sldLayoutId id="2147483679" r:id="rId4"/>
    <p:sldLayoutId id="2147483689" r:id="rId5"/>
    <p:sldLayoutId id="2147483690" r:id="rId6"/>
  </p:sldLayoutIdLst>
  <p:hf sldNum="0"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346202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hf sldNum="0"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4"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7" r:id="rId1"/>
    <p:sldLayoutId id="2147483669" r:id="rId2"/>
  </p:sldLayoutIdLst>
  <p:hf sldNum="0"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3"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88" r:id="rId1"/>
  </p:sldLayoutIdLst>
  <p:hf sldNum="0"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4"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97" r:id="rId1"/>
    <p:sldLayoutId id="2147483671" r:id="rId2"/>
  </p:sldLayoutIdLst>
  <p:hf sldNum="0"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3"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3" r:id="rId1"/>
  </p:sldLayoutIdLst>
  <p:hf sldNum="0"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Number">
            <a:extLst>
              <a:ext uri="{FF2B5EF4-FFF2-40B4-BE49-F238E27FC236}">
                <a16:creationId xmlns:a16="http://schemas.microsoft.com/office/drawing/2014/main" id="{41A87D70-1D32-2845-A6CA-00F459D5FAC5}"/>
              </a:ext>
            </a:extLst>
          </p:cNvPr>
          <p:cNvSpPr/>
          <p:nvPr userDrawn="1"/>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cxnSp>
        <p:nvCxnSpPr>
          <p:cNvPr id="3" name="Line">
            <a:extLst>
              <a:ext uri="{FF2B5EF4-FFF2-40B4-BE49-F238E27FC236}">
                <a16:creationId xmlns:a16="http://schemas.microsoft.com/office/drawing/2014/main" id="{7607BD1D-D3A2-A844-8058-8E4EA26632C7}"/>
              </a:ext>
            </a:extLst>
          </p:cNvPr>
          <p:cNvCxnSpPr>
            <a:cxnSpLocks/>
          </p:cNvCxnSpPr>
          <p:nvPr userDrawn="1"/>
        </p:nvCxnSpPr>
        <p:spPr>
          <a:xfrm rot="10800000" flipV="1">
            <a:off x="193842" y="176521"/>
            <a:ext cx="10241280"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B9608B2-50DA-4450-A132-0B337CC7A37B}"/>
              </a:ext>
            </a:extLst>
          </p:cNvPr>
          <p:cNvPicPr>
            <a:picLocks noChangeAspect="1"/>
          </p:cNvPicPr>
          <p:nvPr userDrawn="1"/>
        </p:nvPicPr>
        <p:blipFill>
          <a:blip r:embed="rId8"/>
          <a:stretch>
            <a:fillRect/>
          </a:stretch>
        </p:blipFill>
        <p:spPr>
          <a:xfrm>
            <a:off x="10529674" y="69414"/>
            <a:ext cx="1399030" cy="211429"/>
          </a:xfrm>
          <a:prstGeom prst="rect">
            <a:avLst/>
          </a:prstGeom>
        </p:spPr>
      </p:pic>
    </p:spTree>
    <p:extLst>
      <p:ext uri="{BB962C8B-B14F-4D97-AF65-F5344CB8AC3E}">
        <p14:creationId xmlns:p14="http://schemas.microsoft.com/office/powerpoint/2010/main" val="303073703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Lst>
  <p:hf sldNum="0"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linkedin.com/in/harish-chintakunta-84a8887" TargetMode="External"/><Relationship Id="rId5" Type="http://schemas.openxmlformats.org/officeDocument/2006/relationships/hyperlink" Target="mailto:hchintak@mathworks.com" TargetMode="Externa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uk.mathworks.com/discovery/cluster-analysis.html" TargetMode="Externa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archive.ics.uci.edu/ml/datasets/Human+Activity+Recognition+Using+Smartphones" TargetMode="External"/><Relationship Id="rId5" Type="http://schemas.openxmlformats.org/officeDocument/2006/relationships/image" Target="../media/image3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42.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41.png"/><Relationship Id="rId5" Type="http://schemas.openxmlformats.org/officeDocument/2006/relationships/diagramQuickStyle" Target="../diagrams/quickStyle2.xml"/><Relationship Id="rId10" Type="http://schemas.openxmlformats.org/officeDocument/2006/relationships/image" Target="../media/image40.png"/><Relationship Id="rId4" Type="http://schemas.openxmlformats.org/officeDocument/2006/relationships/diagramLayout" Target="../diagrams/layout2.xml"/><Relationship Id="rId9"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hyperlink" Target="https://www.mathworks.com/academia/books/fundamentals-of-bioinformatics-and-computational-biology-singh.html?s_tid=srchtitle_books_main_1_machine+learning" TargetMode="External"/><Relationship Id="rId1" Type="http://schemas.openxmlformats.org/officeDocument/2006/relationships/slideLayout" Target="../slideLayouts/slideLayout2.xml"/><Relationship Id="rId6" Type="http://schemas.openxmlformats.org/officeDocument/2006/relationships/hyperlink" Target="https://www.mathworks.com/help/deeplearning/ug/deep-learning-in-matlab.html" TargetMode="External"/><Relationship Id="rId5" Type="http://schemas.openxmlformats.org/officeDocument/2006/relationships/image" Target="../media/image44.png"/><Relationship Id="rId4" Type="http://schemas.openxmlformats.org/officeDocument/2006/relationships/hyperlink" Target="https://www.mathworks.com/academia/books/matlab-for-neuroscientists-wallisch.html?s_tid=srchtitle_books_main_1_MATLAB+for+Neuroscientists" TargetMode="Externa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uk.mathworks.com/services/training.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hyperlink" Target="mailto:nroberts@mathworks.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forms.office.com/Pages/ResponsePage.aspx?id=ETrdmUhDaESb3eUHKx3B5vNSn0-cxoFMvhlpvL1GOddUOEhWR1MzMVhSOUtYRUZPODJLQkFZUUJTQi4u&amp;origin=QRCode" TargetMode="External"/><Relationship Id="rId5" Type="http://schemas.openxmlformats.org/officeDocument/2006/relationships/image" Target="../media/image56.png"/><Relationship Id="rId4" Type="http://schemas.openxmlformats.org/officeDocument/2006/relationships/hyperlink" Target="https://outlook.office.com/bookwithme/user/8efa7724d3544d35b5bd23d110320893@mathworks.com?anonymous&amp;ismsaljsauthenabled&amp;ep=plin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65.jpe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3" Type="http://schemas.openxmlformats.org/officeDocument/2006/relationships/hyperlink" Target="https://www.mathworks.com/mwaccount/" TargetMode="External"/><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github.com/nrobertsMW/simco2025/" TargetMode="External"/><Relationship Id="rId4" Type="http://schemas.openxmlformats.org/officeDocument/2006/relationships/hyperlink" Target="https://www.mathworks.com/licensecenter/classroom/4969700/"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C1E14B-A2E5-F24C-A7F6-5BDEF78AC2C3}"/>
              </a:ext>
            </a:extLst>
          </p:cNvPr>
          <p:cNvPicPr>
            <a:picLocks noChangeAspect="1"/>
          </p:cNvPicPr>
          <p:nvPr/>
        </p:nvPicPr>
        <p:blipFill>
          <a:blip r:embed="rId3"/>
          <a:srcRect/>
          <a:stretch/>
        </p:blipFill>
        <p:spPr>
          <a:xfrm>
            <a:off x="0" y="-7152"/>
            <a:ext cx="12192000" cy="6865152"/>
          </a:xfrm>
          <a:prstGeom prst="rect">
            <a:avLst/>
          </a:prstGeom>
        </p:spPr>
      </p:pic>
      <p:sp>
        <p:nvSpPr>
          <p:cNvPr id="6" name="TextBox 5">
            <a:extLst>
              <a:ext uri="{FF2B5EF4-FFF2-40B4-BE49-F238E27FC236}">
                <a16:creationId xmlns:a16="http://schemas.microsoft.com/office/drawing/2014/main" id="{8C6FDAEE-249C-6946-AE2C-B0D33DFB2AA2}"/>
              </a:ext>
            </a:extLst>
          </p:cNvPr>
          <p:cNvSpPr txBox="1"/>
          <p:nvPr/>
        </p:nvSpPr>
        <p:spPr>
          <a:xfrm>
            <a:off x="1289347" y="1284769"/>
            <a:ext cx="6390037" cy="2400657"/>
          </a:xfrm>
          <a:prstGeom prst="rect">
            <a:avLst/>
          </a:prstGeom>
          <a:noFill/>
        </p:spPr>
        <p:txBody>
          <a:bodyPr wrap="square" lIns="91440" tIns="45720" rIns="91440" bIns="91440" rtlCol="0" anchor="t">
            <a:spAutoFit/>
          </a:bodyPr>
          <a:lstStyle/>
          <a:p>
            <a:pPr>
              <a:spcAft>
                <a:spcPts val="1800"/>
              </a:spcAft>
            </a:pPr>
            <a:r>
              <a:rPr lang="en-US" sz="4400" b="1" dirty="0">
                <a:solidFill>
                  <a:schemeClr val="bg1"/>
                </a:solidFill>
                <a:latin typeface="Arial"/>
                <a:cs typeface="Arial"/>
              </a:rPr>
              <a:t>Low-Code AI: </a:t>
            </a:r>
          </a:p>
          <a:p>
            <a:pPr>
              <a:spcAft>
                <a:spcPts val="1800"/>
              </a:spcAft>
            </a:pPr>
            <a:r>
              <a:rPr lang="en-US" sz="4400" b="1" dirty="0">
                <a:solidFill>
                  <a:schemeClr val="bg1"/>
                </a:solidFill>
                <a:latin typeface="Arial"/>
                <a:cs typeface="Arial"/>
              </a:rPr>
              <a:t>Making AI Accessible to Everyone</a:t>
            </a:r>
          </a:p>
        </p:txBody>
      </p:sp>
      <p:pic>
        <p:nvPicPr>
          <p:cNvPr id="16" name="Picture 15" descr="A picture containing drawing&#10;&#10;Description automatically generated">
            <a:extLst>
              <a:ext uri="{FF2B5EF4-FFF2-40B4-BE49-F238E27FC236}">
                <a16:creationId xmlns:a16="http://schemas.microsoft.com/office/drawing/2014/main" id="{530996C9-CA8D-194A-9D95-99CC02AF7971}"/>
              </a:ext>
            </a:extLst>
          </p:cNvPr>
          <p:cNvPicPr>
            <a:picLocks noChangeAspect="1"/>
          </p:cNvPicPr>
          <p:nvPr/>
        </p:nvPicPr>
        <p:blipFill>
          <a:blip r:embed="rId4"/>
          <a:stretch>
            <a:fillRect/>
          </a:stretch>
        </p:blipFill>
        <p:spPr>
          <a:xfrm>
            <a:off x="1399744" y="5902223"/>
            <a:ext cx="1703220" cy="381850"/>
          </a:xfrm>
          <a:prstGeom prst="rect">
            <a:avLst/>
          </a:prstGeom>
        </p:spPr>
      </p:pic>
      <p:sp>
        <p:nvSpPr>
          <p:cNvPr id="13" name="TextBox 12">
            <a:extLst>
              <a:ext uri="{FF2B5EF4-FFF2-40B4-BE49-F238E27FC236}">
                <a16:creationId xmlns:a16="http://schemas.microsoft.com/office/drawing/2014/main" id="{FF9932AD-F3F7-F64E-8C76-12A1033B86D3}"/>
              </a:ext>
            </a:extLst>
          </p:cNvPr>
          <p:cNvSpPr txBox="1"/>
          <p:nvPr/>
        </p:nvSpPr>
        <p:spPr>
          <a:xfrm>
            <a:off x="2790718" y="4097066"/>
            <a:ext cx="5454380" cy="954107"/>
          </a:xfrm>
          <a:prstGeom prst="rect">
            <a:avLst/>
          </a:prstGeom>
          <a:noFill/>
        </p:spPr>
        <p:txBody>
          <a:bodyPr wrap="square" rtlCol="0">
            <a:spAutoFit/>
          </a:bodyPr>
          <a:lstStyle/>
          <a:p>
            <a:r>
              <a:rPr lang="en-US" sz="1400" i="1" dirty="0">
                <a:solidFill>
                  <a:schemeClr val="bg1"/>
                </a:solidFill>
                <a:latin typeface="Arial" panose="020B0604020202020204" pitchFamily="34" charset="0"/>
                <a:cs typeface="Arial" panose="020B0604020202020204" pitchFamily="34" charset="0"/>
              </a:rPr>
              <a:t>Harish Chintakunta</a:t>
            </a:r>
          </a:p>
          <a:p>
            <a:r>
              <a:rPr lang="en-US" sz="1400" i="1" dirty="0">
                <a:solidFill>
                  <a:schemeClr val="bg1"/>
                </a:solidFill>
                <a:latin typeface="Arial" panose="020B0604020202020204" pitchFamily="34" charset="0"/>
                <a:cs typeface="Arial" panose="020B0604020202020204" pitchFamily="34" charset="0"/>
              </a:rPr>
              <a:t>MathWorks</a:t>
            </a:r>
          </a:p>
          <a:p>
            <a:r>
              <a:rPr lang="en-US" sz="1400" i="1" dirty="0">
                <a:solidFill>
                  <a:schemeClr val="bg1"/>
                </a:solidFill>
                <a:latin typeface="Arial" panose="020B0604020202020204" pitchFamily="34" charset="0"/>
                <a:cs typeface="Arial" panose="020B0604020202020204" pitchFamily="34" charset="0"/>
                <a:hlinkClick r:id="rId5"/>
              </a:rPr>
              <a:t>hchintak@mathworks.com</a:t>
            </a:r>
            <a:endParaRPr lang="en-US" sz="1400" i="1" dirty="0">
              <a:solidFill>
                <a:schemeClr val="bg1"/>
              </a:solidFill>
              <a:latin typeface="Arial" panose="020B0604020202020204" pitchFamily="34" charset="0"/>
              <a:cs typeface="Arial" panose="020B0604020202020204" pitchFamily="34" charset="0"/>
            </a:endParaRPr>
          </a:p>
          <a:p>
            <a:r>
              <a:rPr lang="en-US" sz="1400" i="1" dirty="0">
                <a:solidFill>
                  <a:schemeClr val="bg1"/>
                </a:solidFill>
                <a:latin typeface="Arial" panose="020B0604020202020204" pitchFamily="34" charset="0"/>
                <a:cs typeface="Arial" panose="020B0604020202020204" pitchFamily="34" charset="0"/>
                <a:hlinkClick r:id="rId6"/>
              </a:rPr>
              <a:t>LinkedIn Profile</a:t>
            </a:r>
            <a:endParaRPr lang="en-US" sz="1400" i="1"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C93190E-7112-016D-801D-70A7DF7E6E75}"/>
              </a:ext>
            </a:extLst>
          </p:cNvPr>
          <p:cNvPicPr>
            <a:picLocks noChangeAspect="1"/>
          </p:cNvPicPr>
          <p:nvPr/>
        </p:nvPicPr>
        <p:blipFill>
          <a:blip r:embed="rId7"/>
          <a:stretch>
            <a:fillRect/>
          </a:stretch>
        </p:blipFill>
        <p:spPr>
          <a:xfrm>
            <a:off x="1289347" y="3790926"/>
            <a:ext cx="1336729" cy="1782305"/>
          </a:xfrm>
          <a:prstGeom prst="rect">
            <a:avLst/>
          </a:prstGeom>
        </p:spPr>
      </p:pic>
    </p:spTree>
    <p:extLst>
      <p:ext uri="{BB962C8B-B14F-4D97-AF65-F5344CB8AC3E}">
        <p14:creationId xmlns:p14="http://schemas.microsoft.com/office/powerpoint/2010/main" val="2124002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125687"/>
                </a:solidFill>
              </a:rPr>
              <a:t>Types of Machine Learning</a:t>
            </a:r>
            <a:endParaRPr lang="en-US" noProof="0"/>
          </a:p>
        </p:txBody>
      </p:sp>
      <p:sp>
        <p:nvSpPr>
          <p:cNvPr id="3" name="Rounded Rectangle 2"/>
          <p:cNvSpPr/>
          <p:nvPr/>
        </p:nvSpPr>
        <p:spPr>
          <a:xfrm>
            <a:off x="218886" y="3308166"/>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Machine</a:t>
            </a:r>
            <a:br>
              <a:rPr lang="fr-FR" sz="1596" b="1">
                <a:solidFill>
                  <a:schemeClr val="tx1"/>
                </a:solidFill>
              </a:rPr>
            </a:br>
            <a:r>
              <a:rPr lang="fr-FR" sz="1596" b="1">
                <a:solidFill>
                  <a:schemeClr val="tx1"/>
                </a:solidFill>
              </a:rPr>
              <a:t>Learning</a:t>
            </a:r>
          </a:p>
        </p:txBody>
      </p:sp>
      <p:sp>
        <p:nvSpPr>
          <p:cNvPr id="11" name="Rounded Rectangle 10"/>
          <p:cNvSpPr/>
          <p:nvPr/>
        </p:nvSpPr>
        <p:spPr>
          <a:xfrm>
            <a:off x="2590399" y="4699964"/>
            <a:ext cx="1824276"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596" b="1">
                <a:solidFill>
                  <a:schemeClr val="tx1"/>
                </a:solidFill>
              </a:rPr>
              <a:t>Supervised</a:t>
            </a:r>
            <a:br>
              <a:rPr lang="fr-FR" sz="1596" b="1">
                <a:solidFill>
                  <a:schemeClr val="tx1"/>
                </a:solidFill>
              </a:rPr>
            </a:br>
            <a:r>
              <a:rPr lang="fr-FR" sz="1596" b="1">
                <a:solidFill>
                  <a:schemeClr val="tx1"/>
                </a:solidFill>
              </a:rPr>
              <a:t>Learning</a:t>
            </a:r>
          </a:p>
        </p:txBody>
      </p:sp>
      <p:sp>
        <p:nvSpPr>
          <p:cNvPr id="12" name="Rounded Rectangle 11"/>
          <p:cNvSpPr/>
          <p:nvPr/>
        </p:nvSpPr>
        <p:spPr>
          <a:xfrm>
            <a:off x="2590399" y="1991165"/>
            <a:ext cx="1824276"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Unsupervised</a:t>
            </a:r>
            <a:br>
              <a:rPr lang="fr-FR" sz="1596" b="1">
                <a:solidFill>
                  <a:schemeClr val="tx1"/>
                </a:solidFill>
              </a:rPr>
            </a:br>
            <a:r>
              <a:rPr lang="fr-FR" sz="1596" b="1">
                <a:solidFill>
                  <a:schemeClr val="tx1"/>
                </a:solidFill>
              </a:rPr>
              <a:t>Learning</a:t>
            </a:r>
          </a:p>
        </p:txBody>
      </p:sp>
      <p:sp>
        <p:nvSpPr>
          <p:cNvPr id="15" name="Rounded Rectangle 14"/>
          <p:cNvSpPr/>
          <p:nvPr/>
        </p:nvSpPr>
        <p:spPr>
          <a:xfrm>
            <a:off x="5258886" y="1980701"/>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Clustering</a:t>
            </a:r>
          </a:p>
        </p:txBody>
      </p:sp>
      <p:cxnSp>
        <p:nvCxnSpPr>
          <p:cNvPr id="20" name="Straight Connector 19"/>
          <p:cNvCxnSpPr>
            <a:cxnSpLocks/>
            <a:stCxn id="3" idx="3"/>
            <a:endCxn id="11" idx="1"/>
          </p:cNvCxnSpPr>
          <p:nvPr/>
        </p:nvCxnSpPr>
        <p:spPr>
          <a:xfrm>
            <a:off x="1769520" y="3673021"/>
            <a:ext cx="820879" cy="139179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3" idx="3"/>
            <a:endCxn id="12" idx="1"/>
          </p:cNvCxnSpPr>
          <p:nvPr/>
        </p:nvCxnSpPr>
        <p:spPr>
          <a:xfrm flipV="1">
            <a:off x="1769520" y="2356020"/>
            <a:ext cx="820879" cy="131700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15" idx="1"/>
          </p:cNvCxnSpPr>
          <p:nvPr/>
        </p:nvCxnSpPr>
        <p:spPr>
          <a:xfrm flipV="1">
            <a:off x="4414675" y="2345556"/>
            <a:ext cx="844211" cy="1046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590399" y="5489227"/>
            <a:ext cx="1824276" cy="72971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7">
                <a:solidFill>
                  <a:schemeClr val="tx1"/>
                </a:solidFill>
                <a:latin typeface="Calibri" pitchFamily="34" charset="0"/>
                <a:cs typeface="Calibri" pitchFamily="34" charset="0"/>
              </a:rPr>
              <a:t>Develop </a:t>
            </a:r>
            <a:r>
              <a:rPr lang="en-US" sz="1397" b="1">
                <a:solidFill>
                  <a:schemeClr val="tx1"/>
                </a:solidFill>
                <a:latin typeface="Calibri" pitchFamily="34" charset="0"/>
                <a:cs typeface="Calibri" pitchFamily="34" charset="0"/>
              </a:rPr>
              <a:t>predictive</a:t>
            </a:r>
            <a:r>
              <a:rPr lang="en-US" sz="1397">
                <a:solidFill>
                  <a:schemeClr val="tx1"/>
                </a:solidFill>
                <a:latin typeface="Calibri" pitchFamily="34" charset="0"/>
                <a:cs typeface="Calibri" pitchFamily="34" charset="0"/>
              </a:rPr>
              <a:t> </a:t>
            </a:r>
            <a:r>
              <a:rPr lang="en-US" sz="1397" b="1">
                <a:solidFill>
                  <a:schemeClr val="tx1"/>
                </a:solidFill>
                <a:latin typeface="Calibri" pitchFamily="34" charset="0"/>
                <a:cs typeface="Calibri" pitchFamily="34" charset="0"/>
              </a:rPr>
              <a:t>model</a:t>
            </a:r>
            <a:r>
              <a:rPr lang="en-US" sz="1397">
                <a:solidFill>
                  <a:schemeClr val="tx1"/>
                </a:solidFill>
                <a:latin typeface="Calibri" pitchFamily="34" charset="0"/>
                <a:cs typeface="Calibri" pitchFamily="34" charset="0"/>
              </a:rPr>
              <a:t> based on both</a:t>
            </a:r>
            <a:br>
              <a:rPr lang="en-US" sz="1397">
                <a:solidFill>
                  <a:schemeClr val="tx1"/>
                </a:solidFill>
                <a:latin typeface="Calibri" pitchFamily="34" charset="0"/>
                <a:cs typeface="Calibri" pitchFamily="34" charset="0"/>
              </a:rPr>
            </a:br>
            <a:r>
              <a:rPr lang="en-US" sz="1397" b="1">
                <a:solidFill>
                  <a:schemeClr val="tx1"/>
                </a:solidFill>
                <a:latin typeface="Calibri" pitchFamily="34" charset="0"/>
                <a:cs typeface="Calibri" pitchFamily="34" charset="0"/>
              </a:rPr>
              <a:t>input and output </a:t>
            </a:r>
            <a:r>
              <a:rPr lang="en-US" sz="1397">
                <a:solidFill>
                  <a:schemeClr val="tx1"/>
                </a:solidFill>
                <a:latin typeface="Calibri" pitchFamily="34" charset="0"/>
                <a:cs typeface="Calibri" pitchFamily="34" charset="0"/>
              </a:rPr>
              <a:t>data</a:t>
            </a:r>
          </a:p>
        </p:txBody>
      </p:sp>
      <p:sp>
        <p:nvSpPr>
          <p:cNvPr id="36" name="TextBox 35"/>
          <p:cNvSpPr txBox="1"/>
          <p:nvPr/>
        </p:nvSpPr>
        <p:spPr>
          <a:xfrm>
            <a:off x="2683726" y="1232585"/>
            <a:ext cx="1606842" cy="307016"/>
          </a:xfrm>
          <a:prstGeom prst="rect">
            <a:avLst/>
          </a:prstGeom>
          <a:noFill/>
        </p:spPr>
        <p:txBody>
          <a:bodyPr wrap="none" rtlCol="0">
            <a:spAutoFit/>
          </a:bodyPr>
          <a:lstStyle/>
          <a:p>
            <a:pPr algn="ctr"/>
            <a:r>
              <a:rPr lang="en-US" sz="1397" b="1">
                <a:solidFill>
                  <a:schemeClr val="tx2"/>
                </a:solidFill>
                <a:latin typeface="Arial" pitchFamily="34" charset="0"/>
                <a:cs typeface="Arial" pitchFamily="34" charset="0"/>
              </a:rPr>
              <a:t>Type of Learning</a:t>
            </a:r>
          </a:p>
        </p:txBody>
      </p:sp>
      <p:sp>
        <p:nvSpPr>
          <p:cNvPr id="24" name="Rounded Rectangle 23"/>
          <p:cNvSpPr/>
          <p:nvPr/>
        </p:nvSpPr>
        <p:spPr>
          <a:xfrm>
            <a:off x="2590399" y="2841310"/>
            <a:ext cx="1824276" cy="881733"/>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7">
                <a:solidFill>
                  <a:schemeClr val="tx1"/>
                </a:solidFill>
                <a:latin typeface="Calibri" pitchFamily="34" charset="0"/>
                <a:cs typeface="Calibri" pitchFamily="34" charset="0"/>
              </a:rPr>
              <a:t>Discover an </a:t>
            </a:r>
            <a:r>
              <a:rPr lang="en-US" sz="1397" b="1">
                <a:solidFill>
                  <a:schemeClr val="tx1"/>
                </a:solidFill>
                <a:latin typeface="Calibri" pitchFamily="34" charset="0"/>
                <a:cs typeface="Calibri" pitchFamily="34" charset="0"/>
              </a:rPr>
              <a:t>internal representation </a:t>
            </a:r>
            <a:r>
              <a:rPr lang="en-US" sz="1397">
                <a:solidFill>
                  <a:schemeClr val="tx1"/>
                </a:solidFill>
                <a:latin typeface="Calibri" pitchFamily="34" charset="0"/>
                <a:cs typeface="Calibri" pitchFamily="34" charset="0"/>
              </a:rPr>
              <a:t>from</a:t>
            </a:r>
            <a:br>
              <a:rPr lang="en-US" sz="1397">
                <a:solidFill>
                  <a:schemeClr val="tx1"/>
                </a:solidFill>
                <a:latin typeface="Calibri" pitchFamily="34" charset="0"/>
                <a:cs typeface="Calibri" pitchFamily="34" charset="0"/>
              </a:rPr>
            </a:br>
            <a:r>
              <a:rPr lang="en-US" sz="1397" b="1">
                <a:solidFill>
                  <a:schemeClr val="tx1"/>
                </a:solidFill>
                <a:latin typeface="Calibri" pitchFamily="34" charset="0"/>
                <a:cs typeface="Calibri" pitchFamily="34" charset="0"/>
              </a:rPr>
              <a:t>input data </a:t>
            </a:r>
            <a:r>
              <a:rPr lang="en-US" sz="1397">
                <a:solidFill>
                  <a:schemeClr val="tx1"/>
                </a:solidFill>
                <a:latin typeface="Calibri" pitchFamily="34" charset="0"/>
                <a:cs typeface="Calibri" pitchFamily="34" charset="0"/>
              </a:rPr>
              <a:t>only</a:t>
            </a:r>
          </a:p>
        </p:txBody>
      </p:sp>
      <p:sp>
        <p:nvSpPr>
          <p:cNvPr id="37" name="TextBox 36"/>
          <p:cNvSpPr txBox="1"/>
          <p:nvPr/>
        </p:nvSpPr>
        <p:spPr>
          <a:xfrm>
            <a:off x="4773477" y="1247870"/>
            <a:ext cx="2310673" cy="307016"/>
          </a:xfrm>
          <a:prstGeom prst="rect">
            <a:avLst/>
          </a:prstGeom>
          <a:noFill/>
        </p:spPr>
        <p:txBody>
          <a:bodyPr wrap="none" rtlCol="0">
            <a:spAutoFit/>
          </a:bodyPr>
          <a:lstStyle/>
          <a:p>
            <a:pPr algn="ctr"/>
            <a:r>
              <a:rPr lang="en-US" sz="1397" b="1">
                <a:solidFill>
                  <a:schemeClr val="tx2"/>
                </a:solidFill>
                <a:latin typeface="Arial" pitchFamily="34" charset="0"/>
                <a:cs typeface="Arial" pitchFamily="34" charset="0"/>
              </a:rPr>
              <a:t>Categories of Algorithms</a:t>
            </a:r>
          </a:p>
        </p:txBody>
      </p:sp>
      <p:cxnSp>
        <p:nvCxnSpPr>
          <p:cNvPr id="18" name="Straight Connector 17">
            <a:extLst>
              <a:ext uri="{FF2B5EF4-FFF2-40B4-BE49-F238E27FC236}">
                <a16:creationId xmlns:a16="http://schemas.microsoft.com/office/drawing/2014/main" id="{671E21EE-AD66-4D21-AEAD-04345CD55FE1}"/>
              </a:ext>
            </a:extLst>
          </p:cNvPr>
          <p:cNvCxnSpPr>
            <a:cxnSpLocks/>
          </p:cNvCxnSpPr>
          <p:nvPr/>
        </p:nvCxnSpPr>
        <p:spPr>
          <a:xfrm>
            <a:off x="7084149" y="1650892"/>
            <a:ext cx="0" cy="4568045"/>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65A31DB-C8DA-4B46-9F4C-3840C6C82961}"/>
              </a:ext>
            </a:extLst>
          </p:cNvPr>
          <p:cNvSpPr txBox="1">
            <a:spLocks/>
          </p:cNvSpPr>
          <p:nvPr/>
        </p:nvSpPr>
        <p:spPr>
          <a:xfrm>
            <a:off x="7357792" y="1261288"/>
            <a:ext cx="4701513" cy="3232942"/>
          </a:xfrm>
          <a:prstGeom prst="rect">
            <a:avLst/>
          </a:prstGeom>
        </p:spPr>
        <p:txBody>
          <a:bodyPr vert="horz" lIns="91214" tIns="45607" rIns="91214" bIns="45607"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latin typeface="+mj-lt"/>
              </a:rPr>
              <a:t>Clustering:</a:t>
            </a:r>
          </a:p>
          <a:p>
            <a:pPr>
              <a:buClrTx/>
              <a:buFont typeface="Arial" panose="020B0604020202020204" pitchFamily="34" charset="0"/>
              <a:buChar char="•"/>
            </a:pPr>
            <a:r>
              <a:rPr lang="en-GB" sz="2000"/>
              <a:t>Segmenting data into groups based on data similarity</a:t>
            </a:r>
          </a:p>
          <a:p>
            <a:pPr>
              <a:buClrTx/>
              <a:buFont typeface="Arial" panose="020B0604020202020204" pitchFamily="34" charset="0"/>
              <a:buChar char="•"/>
            </a:pPr>
            <a:r>
              <a:rPr lang="en-GB" sz="2000"/>
              <a:t>Hard clustering models (e.g. k-means)</a:t>
            </a:r>
          </a:p>
          <a:p>
            <a:pPr>
              <a:buClrTx/>
              <a:buFont typeface="Arial" panose="020B0604020202020204" pitchFamily="34" charset="0"/>
              <a:buChar char="•"/>
            </a:pPr>
            <a:r>
              <a:rPr lang="en-GB" sz="2000"/>
              <a:t>Soft clustering models (e.g. Gaussian mixture models)</a:t>
            </a:r>
          </a:p>
          <a:p>
            <a:pPr>
              <a:buClrTx/>
              <a:buFont typeface="Arial" panose="020B0604020202020204" pitchFamily="34" charset="0"/>
              <a:buChar char="•"/>
            </a:pPr>
            <a:r>
              <a:rPr lang="en-GB" sz="2000"/>
              <a:t>To discover patterns, identify possible features, check for outliers</a:t>
            </a:r>
          </a:p>
          <a:p>
            <a:pPr marL="0" indent="0">
              <a:buClrTx/>
              <a:buNone/>
            </a:pPr>
            <a:endParaRPr lang="en-GB" sz="2000"/>
          </a:p>
          <a:p>
            <a:pPr>
              <a:buClrTx/>
              <a:buFont typeface="Arial" panose="020B0604020202020204" pitchFamily="34" charset="0"/>
              <a:buChar char="•"/>
            </a:pPr>
            <a:endParaRPr lang="en-GB" sz="2000"/>
          </a:p>
          <a:p>
            <a:pPr marL="0" indent="0">
              <a:buNone/>
            </a:pPr>
            <a:endParaRPr lang="en-GB" sz="2000">
              <a:latin typeface="Calibri" panose="020F0502020204030204" pitchFamily="34" charset="0"/>
            </a:endParaRPr>
          </a:p>
        </p:txBody>
      </p:sp>
      <p:grpSp>
        <p:nvGrpSpPr>
          <p:cNvPr id="26" name="Group 25">
            <a:extLst>
              <a:ext uri="{FF2B5EF4-FFF2-40B4-BE49-F238E27FC236}">
                <a16:creationId xmlns:a16="http://schemas.microsoft.com/office/drawing/2014/main" id="{839FA730-3D86-46B4-8DDC-4DD89224BBB9}"/>
              </a:ext>
            </a:extLst>
          </p:cNvPr>
          <p:cNvGrpSpPr/>
          <p:nvPr/>
        </p:nvGrpSpPr>
        <p:grpSpPr>
          <a:xfrm>
            <a:off x="8247899" y="4530767"/>
            <a:ext cx="1104773" cy="1303980"/>
            <a:chOff x="8460599" y="1284722"/>
            <a:chExt cx="1792906" cy="2400820"/>
          </a:xfrm>
        </p:grpSpPr>
        <p:pic>
          <p:nvPicPr>
            <p:cNvPr id="27" name="Picture 26">
              <a:extLst>
                <a:ext uri="{FF2B5EF4-FFF2-40B4-BE49-F238E27FC236}">
                  <a16:creationId xmlns:a16="http://schemas.microsoft.com/office/drawing/2014/main" id="{CA8C9E8A-3418-456A-85AA-86A0404524F3}"/>
                </a:ext>
              </a:extLst>
            </p:cNvPr>
            <p:cNvPicPr>
              <a:picLocks noChangeAspect="1"/>
            </p:cNvPicPr>
            <p:nvPr/>
          </p:nvPicPr>
          <p:blipFill>
            <a:blip r:embed="rId3"/>
            <a:stretch>
              <a:fillRect/>
            </a:stretch>
          </p:blipFill>
          <p:spPr>
            <a:xfrm>
              <a:off x="8508551" y="1284722"/>
              <a:ext cx="1697003" cy="1800000"/>
            </a:xfrm>
            <a:prstGeom prst="rect">
              <a:avLst/>
            </a:prstGeom>
          </p:spPr>
        </p:pic>
        <p:sp>
          <p:nvSpPr>
            <p:cNvPr id="34" name="TextBox 33">
              <a:extLst>
                <a:ext uri="{FF2B5EF4-FFF2-40B4-BE49-F238E27FC236}">
                  <a16:creationId xmlns:a16="http://schemas.microsoft.com/office/drawing/2014/main" id="{5E75AFA1-2489-4E57-8FFA-5DE98CF8FA52}"/>
                </a:ext>
              </a:extLst>
            </p:cNvPr>
            <p:cNvSpPr txBox="1"/>
            <p:nvPr/>
          </p:nvSpPr>
          <p:spPr>
            <a:xfrm>
              <a:off x="8460599" y="3118879"/>
              <a:ext cx="1792906" cy="566663"/>
            </a:xfrm>
            <a:prstGeom prst="rect">
              <a:avLst/>
            </a:prstGeom>
            <a:noFill/>
          </p:spPr>
          <p:txBody>
            <a:bodyPr wrap="square" rtlCol="0">
              <a:spAutoFit/>
            </a:bodyPr>
            <a:lstStyle/>
            <a:p>
              <a:r>
                <a:rPr lang="en-GB" sz="1400">
                  <a:latin typeface="Arial" pitchFamily="34" charset="0"/>
                  <a:cs typeface="Arial" pitchFamily="34" charset="0"/>
                </a:rPr>
                <a:t>k-means</a:t>
              </a:r>
            </a:p>
          </p:txBody>
        </p:sp>
      </p:grpSp>
      <p:grpSp>
        <p:nvGrpSpPr>
          <p:cNvPr id="38" name="Group 37">
            <a:extLst>
              <a:ext uri="{FF2B5EF4-FFF2-40B4-BE49-F238E27FC236}">
                <a16:creationId xmlns:a16="http://schemas.microsoft.com/office/drawing/2014/main" id="{2738240E-8B8A-4F7F-B04B-163837CB7F03}"/>
              </a:ext>
            </a:extLst>
          </p:cNvPr>
          <p:cNvGrpSpPr/>
          <p:nvPr/>
        </p:nvGrpSpPr>
        <p:grpSpPr>
          <a:xfrm>
            <a:off x="10207270" y="4372160"/>
            <a:ext cx="1316594" cy="1433956"/>
            <a:chOff x="9565372" y="3519600"/>
            <a:chExt cx="2377039" cy="1964169"/>
          </a:xfrm>
        </p:grpSpPr>
        <p:pic>
          <p:nvPicPr>
            <p:cNvPr id="39" name="Picture 38">
              <a:extLst>
                <a:ext uri="{FF2B5EF4-FFF2-40B4-BE49-F238E27FC236}">
                  <a16:creationId xmlns:a16="http://schemas.microsoft.com/office/drawing/2014/main" id="{1D05A2A2-7AC9-4F6D-8254-92150E8ECEC9}"/>
                </a:ext>
              </a:extLst>
            </p:cNvPr>
            <p:cNvPicPr>
              <a:picLocks noChangeAspect="1"/>
            </p:cNvPicPr>
            <p:nvPr/>
          </p:nvPicPr>
          <p:blipFill>
            <a:blip r:embed="rId4"/>
            <a:stretch>
              <a:fillRect/>
            </a:stretch>
          </p:blipFill>
          <p:spPr>
            <a:xfrm>
              <a:off x="9629482" y="3519600"/>
              <a:ext cx="2248818" cy="1800000"/>
            </a:xfrm>
            <a:prstGeom prst="rect">
              <a:avLst/>
            </a:prstGeom>
          </p:spPr>
        </p:pic>
        <p:sp>
          <p:nvSpPr>
            <p:cNvPr id="40" name="TextBox 39">
              <a:extLst>
                <a:ext uri="{FF2B5EF4-FFF2-40B4-BE49-F238E27FC236}">
                  <a16:creationId xmlns:a16="http://schemas.microsoft.com/office/drawing/2014/main" id="{09D530C9-23FB-4698-A679-A213D767AE5C}"/>
                </a:ext>
              </a:extLst>
            </p:cNvPr>
            <p:cNvSpPr txBox="1"/>
            <p:nvPr/>
          </p:nvSpPr>
          <p:spPr>
            <a:xfrm>
              <a:off x="9565372" y="5175992"/>
              <a:ext cx="2377039" cy="307777"/>
            </a:xfrm>
            <a:prstGeom prst="rect">
              <a:avLst/>
            </a:prstGeom>
            <a:noFill/>
          </p:spPr>
          <p:txBody>
            <a:bodyPr wrap="square" rtlCol="0">
              <a:spAutoFit/>
            </a:bodyPr>
            <a:lstStyle/>
            <a:p>
              <a:r>
                <a:rPr lang="en-GB" sz="1400">
                  <a:latin typeface="Arial" pitchFamily="34" charset="0"/>
                  <a:cs typeface="Arial" pitchFamily="34" charset="0"/>
                </a:rPr>
                <a:t>Gaussian mixture</a:t>
              </a:r>
            </a:p>
          </p:txBody>
        </p:sp>
      </p:grpSp>
      <p:sp>
        <p:nvSpPr>
          <p:cNvPr id="41" name="TextBox 40">
            <a:extLst>
              <a:ext uri="{FF2B5EF4-FFF2-40B4-BE49-F238E27FC236}">
                <a16:creationId xmlns:a16="http://schemas.microsoft.com/office/drawing/2014/main" id="{A122F4C8-A9E3-487A-9C8C-30AB4E33CBAB}"/>
              </a:ext>
            </a:extLst>
          </p:cNvPr>
          <p:cNvSpPr txBox="1"/>
          <p:nvPr/>
        </p:nvSpPr>
        <p:spPr>
          <a:xfrm>
            <a:off x="7674501" y="6465677"/>
            <a:ext cx="4267200" cy="307777"/>
          </a:xfrm>
          <a:prstGeom prst="rect">
            <a:avLst/>
          </a:prstGeom>
          <a:noFill/>
        </p:spPr>
        <p:txBody>
          <a:bodyPr wrap="square" rtlCol="0">
            <a:spAutoFit/>
          </a:bodyPr>
          <a:lstStyle/>
          <a:p>
            <a:r>
              <a:rPr lang="en-GB" sz="1400">
                <a:latin typeface="Arial" pitchFamily="34" charset="0"/>
                <a:cs typeface="Arial" pitchFamily="34" charset="0"/>
              </a:rPr>
              <a:t>More information on clustering can be found </a:t>
            </a:r>
            <a:r>
              <a:rPr lang="en-GB" sz="1400">
                <a:latin typeface="Arial" pitchFamily="34" charset="0"/>
                <a:cs typeface="Arial" pitchFamily="34" charset="0"/>
                <a:hlinkClick r:id="rId5"/>
              </a:rPr>
              <a:t>here</a:t>
            </a:r>
            <a:r>
              <a:rPr lang="en-GB" sz="1400">
                <a:latin typeface="Arial" pitchFamily="34" charset="0"/>
                <a:cs typeface="Arial" pitchFamily="34" charset="0"/>
              </a:rPr>
              <a:t>.</a:t>
            </a:r>
          </a:p>
        </p:txBody>
      </p:sp>
    </p:spTree>
    <p:extLst>
      <p:ext uri="{BB962C8B-B14F-4D97-AF65-F5344CB8AC3E}">
        <p14:creationId xmlns:p14="http://schemas.microsoft.com/office/powerpoint/2010/main" val="1945943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par>
                                <p:cTn id="8" presetID="9" presetClass="emph" presetSubtype="0" grpId="0" nodeType="withEffect">
                                  <p:stCondLst>
                                    <p:cond delay="0"/>
                                  </p:stCondLst>
                                  <p:childTnLst>
                                    <p:set>
                                      <p:cBhvr>
                                        <p:cTn id="9" dur="indefinite"/>
                                        <p:tgtEl>
                                          <p:spTgt spid="35"/>
                                        </p:tgtEl>
                                        <p:attrNameLst>
                                          <p:attrName>style.opacity</p:attrName>
                                        </p:attrNameLst>
                                      </p:cBhvr>
                                      <p:to>
                                        <p:strVal val="0.5"/>
                                      </p:to>
                                    </p:set>
                                    <p:animEffect filter="image" prLst="opacity: 0.5">
                                      <p:cBhvr rctx="IE">
                                        <p:cTn id="10" dur="indefinite"/>
                                        <p:tgtEl>
                                          <p:spTgt spid="35"/>
                                        </p:tgtEl>
                                      </p:cBhvr>
                                    </p:animEffect>
                                  </p:childTnLst>
                                </p:cTn>
                              </p:par>
                              <p:par>
                                <p:cTn id="11" presetID="9" presetClass="emph" presetSubtype="0" nodeType="withEffect">
                                  <p:stCondLst>
                                    <p:cond delay="0"/>
                                  </p:stCondLst>
                                  <p:childTnLst>
                                    <p:set>
                                      <p:cBhvr>
                                        <p:cTn id="12" dur="indefinite"/>
                                        <p:tgtEl>
                                          <p:spTgt spid="20"/>
                                        </p:tgtEl>
                                        <p:attrNameLst>
                                          <p:attrName>style.opacity</p:attrName>
                                        </p:attrNameLst>
                                      </p:cBhvr>
                                      <p:to>
                                        <p:strVal val="0.5"/>
                                      </p:to>
                                    </p:set>
                                    <p:animEffect filter="image" prLst="opacity: 0.5">
                                      <p:cBhvr rctx="IE">
                                        <p:cTn id="13" dur="indefinite"/>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125687"/>
                </a:solidFill>
              </a:rPr>
              <a:t>Types of Machine Learning</a:t>
            </a:r>
            <a:endParaRPr lang="en-US" noProof="0"/>
          </a:p>
        </p:txBody>
      </p:sp>
      <p:sp>
        <p:nvSpPr>
          <p:cNvPr id="3" name="Rounded Rectangle 2"/>
          <p:cNvSpPr/>
          <p:nvPr/>
        </p:nvSpPr>
        <p:spPr>
          <a:xfrm>
            <a:off x="218886" y="3308166"/>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Machine</a:t>
            </a:r>
            <a:br>
              <a:rPr lang="fr-FR" sz="1596" b="1">
                <a:solidFill>
                  <a:schemeClr val="tx1"/>
                </a:solidFill>
              </a:rPr>
            </a:br>
            <a:r>
              <a:rPr lang="fr-FR" sz="1596" b="1">
                <a:solidFill>
                  <a:schemeClr val="tx1"/>
                </a:solidFill>
              </a:rPr>
              <a:t>Learning</a:t>
            </a:r>
          </a:p>
        </p:txBody>
      </p:sp>
      <p:sp>
        <p:nvSpPr>
          <p:cNvPr id="11" name="Rounded Rectangle 10"/>
          <p:cNvSpPr/>
          <p:nvPr/>
        </p:nvSpPr>
        <p:spPr>
          <a:xfrm>
            <a:off x="2590399" y="4699964"/>
            <a:ext cx="1824276"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596" b="1">
                <a:solidFill>
                  <a:schemeClr val="tx1"/>
                </a:solidFill>
              </a:rPr>
              <a:t>Supervised</a:t>
            </a:r>
            <a:br>
              <a:rPr lang="fr-FR" sz="1596" b="1">
                <a:solidFill>
                  <a:schemeClr val="tx1"/>
                </a:solidFill>
              </a:rPr>
            </a:br>
            <a:r>
              <a:rPr lang="fr-FR" sz="1596" b="1">
                <a:solidFill>
                  <a:schemeClr val="tx1"/>
                </a:solidFill>
              </a:rPr>
              <a:t>Learning</a:t>
            </a:r>
          </a:p>
        </p:txBody>
      </p:sp>
      <p:sp>
        <p:nvSpPr>
          <p:cNvPr id="13" name="Rounded Rectangle 12"/>
          <p:cNvSpPr/>
          <p:nvPr/>
        </p:nvSpPr>
        <p:spPr>
          <a:xfrm>
            <a:off x="5259873" y="4165912"/>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Regression</a:t>
            </a:r>
          </a:p>
        </p:txBody>
      </p:sp>
      <p:sp>
        <p:nvSpPr>
          <p:cNvPr id="12" name="Rounded Rectangle 11"/>
          <p:cNvSpPr/>
          <p:nvPr/>
        </p:nvSpPr>
        <p:spPr>
          <a:xfrm>
            <a:off x="2590399" y="1991165"/>
            <a:ext cx="1824276"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Unsupervised</a:t>
            </a:r>
            <a:br>
              <a:rPr lang="fr-FR" sz="1596" b="1">
                <a:solidFill>
                  <a:schemeClr val="tx1"/>
                </a:solidFill>
              </a:rPr>
            </a:br>
            <a:r>
              <a:rPr lang="fr-FR" sz="1596" b="1">
                <a:solidFill>
                  <a:schemeClr val="tx1"/>
                </a:solidFill>
              </a:rPr>
              <a:t>Learning</a:t>
            </a:r>
          </a:p>
        </p:txBody>
      </p:sp>
      <p:sp>
        <p:nvSpPr>
          <p:cNvPr id="15" name="Rounded Rectangle 14"/>
          <p:cNvSpPr/>
          <p:nvPr/>
        </p:nvSpPr>
        <p:spPr>
          <a:xfrm>
            <a:off x="5258886" y="1980701"/>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Clustering</a:t>
            </a:r>
          </a:p>
        </p:txBody>
      </p:sp>
      <p:cxnSp>
        <p:nvCxnSpPr>
          <p:cNvPr id="20" name="Straight Connector 19"/>
          <p:cNvCxnSpPr>
            <a:cxnSpLocks/>
            <a:stCxn id="3" idx="3"/>
            <a:endCxn id="11" idx="1"/>
          </p:cNvCxnSpPr>
          <p:nvPr/>
        </p:nvCxnSpPr>
        <p:spPr>
          <a:xfrm>
            <a:off x="1769520" y="3673021"/>
            <a:ext cx="820879" cy="139179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3" idx="3"/>
            <a:endCxn id="12" idx="1"/>
          </p:cNvCxnSpPr>
          <p:nvPr/>
        </p:nvCxnSpPr>
        <p:spPr>
          <a:xfrm flipV="1">
            <a:off x="1769520" y="2356020"/>
            <a:ext cx="820879" cy="131700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15" idx="1"/>
          </p:cNvCxnSpPr>
          <p:nvPr/>
        </p:nvCxnSpPr>
        <p:spPr>
          <a:xfrm flipV="1">
            <a:off x="4414675" y="2345556"/>
            <a:ext cx="844211" cy="1046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stCxn id="11" idx="3"/>
            <a:endCxn id="13" idx="1"/>
          </p:cNvCxnSpPr>
          <p:nvPr/>
        </p:nvCxnSpPr>
        <p:spPr>
          <a:xfrm flipV="1">
            <a:off x="4414675" y="4530767"/>
            <a:ext cx="845198" cy="53405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590399" y="5489227"/>
            <a:ext cx="1824276" cy="72971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7">
                <a:solidFill>
                  <a:schemeClr val="tx1"/>
                </a:solidFill>
                <a:latin typeface="Calibri" pitchFamily="34" charset="0"/>
                <a:cs typeface="Calibri" pitchFamily="34" charset="0"/>
              </a:rPr>
              <a:t>Develop </a:t>
            </a:r>
            <a:r>
              <a:rPr lang="en-US" sz="1397" b="1">
                <a:solidFill>
                  <a:schemeClr val="tx1"/>
                </a:solidFill>
                <a:latin typeface="Calibri" pitchFamily="34" charset="0"/>
                <a:cs typeface="Calibri" pitchFamily="34" charset="0"/>
              </a:rPr>
              <a:t>predictive</a:t>
            </a:r>
            <a:r>
              <a:rPr lang="en-US" sz="1397">
                <a:solidFill>
                  <a:schemeClr val="tx1"/>
                </a:solidFill>
                <a:latin typeface="Calibri" pitchFamily="34" charset="0"/>
                <a:cs typeface="Calibri" pitchFamily="34" charset="0"/>
              </a:rPr>
              <a:t> </a:t>
            </a:r>
            <a:r>
              <a:rPr lang="en-US" sz="1397" b="1">
                <a:solidFill>
                  <a:schemeClr val="tx1"/>
                </a:solidFill>
                <a:latin typeface="Calibri" pitchFamily="34" charset="0"/>
                <a:cs typeface="Calibri" pitchFamily="34" charset="0"/>
              </a:rPr>
              <a:t>model</a:t>
            </a:r>
            <a:r>
              <a:rPr lang="en-US" sz="1397">
                <a:solidFill>
                  <a:schemeClr val="tx1"/>
                </a:solidFill>
                <a:latin typeface="Calibri" pitchFamily="34" charset="0"/>
                <a:cs typeface="Calibri" pitchFamily="34" charset="0"/>
              </a:rPr>
              <a:t> based on both</a:t>
            </a:r>
            <a:br>
              <a:rPr lang="en-US" sz="1397">
                <a:solidFill>
                  <a:schemeClr val="tx1"/>
                </a:solidFill>
                <a:latin typeface="Calibri" pitchFamily="34" charset="0"/>
                <a:cs typeface="Calibri" pitchFamily="34" charset="0"/>
              </a:rPr>
            </a:br>
            <a:r>
              <a:rPr lang="en-US" sz="1397" b="1">
                <a:solidFill>
                  <a:schemeClr val="tx1"/>
                </a:solidFill>
                <a:latin typeface="Calibri" pitchFamily="34" charset="0"/>
                <a:cs typeface="Calibri" pitchFamily="34" charset="0"/>
              </a:rPr>
              <a:t>input and output </a:t>
            </a:r>
            <a:r>
              <a:rPr lang="en-US" sz="1397">
                <a:solidFill>
                  <a:schemeClr val="tx1"/>
                </a:solidFill>
                <a:latin typeface="Calibri" pitchFamily="34" charset="0"/>
                <a:cs typeface="Calibri" pitchFamily="34" charset="0"/>
              </a:rPr>
              <a:t>data</a:t>
            </a:r>
          </a:p>
        </p:txBody>
      </p:sp>
      <p:sp>
        <p:nvSpPr>
          <p:cNvPr id="36" name="TextBox 35"/>
          <p:cNvSpPr txBox="1"/>
          <p:nvPr/>
        </p:nvSpPr>
        <p:spPr>
          <a:xfrm>
            <a:off x="2683726" y="1232585"/>
            <a:ext cx="1606842" cy="307016"/>
          </a:xfrm>
          <a:prstGeom prst="rect">
            <a:avLst/>
          </a:prstGeom>
          <a:noFill/>
        </p:spPr>
        <p:txBody>
          <a:bodyPr wrap="none" rtlCol="0">
            <a:spAutoFit/>
          </a:bodyPr>
          <a:lstStyle/>
          <a:p>
            <a:pPr algn="ctr"/>
            <a:r>
              <a:rPr lang="en-US" sz="1397" b="1">
                <a:solidFill>
                  <a:schemeClr val="tx2"/>
                </a:solidFill>
                <a:latin typeface="Arial" pitchFamily="34" charset="0"/>
                <a:cs typeface="Arial" pitchFamily="34" charset="0"/>
              </a:rPr>
              <a:t>Type of Learning</a:t>
            </a:r>
          </a:p>
        </p:txBody>
      </p:sp>
      <p:sp>
        <p:nvSpPr>
          <p:cNvPr id="24" name="Rounded Rectangle 23"/>
          <p:cNvSpPr/>
          <p:nvPr/>
        </p:nvSpPr>
        <p:spPr>
          <a:xfrm>
            <a:off x="2590399" y="2841310"/>
            <a:ext cx="1824276" cy="881733"/>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7">
                <a:solidFill>
                  <a:schemeClr val="tx1"/>
                </a:solidFill>
                <a:latin typeface="Calibri" pitchFamily="34" charset="0"/>
                <a:cs typeface="Calibri" pitchFamily="34" charset="0"/>
              </a:rPr>
              <a:t>Discover an </a:t>
            </a:r>
            <a:r>
              <a:rPr lang="en-US" sz="1397" b="1">
                <a:solidFill>
                  <a:schemeClr val="tx1"/>
                </a:solidFill>
                <a:latin typeface="Calibri" pitchFamily="34" charset="0"/>
                <a:cs typeface="Calibri" pitchFamily="34" charset="0"/>
              </a:rPr>
              <a:t>internal representation </a:t>
            </a:r>
            <a:r>
              <a:rPr lang="en-US" sz="1397">
                <a:solidFill>
                  <a:schemeClr val="tx1"/>
                </a:solidFill>
                <a:latin typeface="Calibri" pitchFamily="34" charset="0"/>
                <a:cs typeface="Calibri" pitchFamily="34" charset="0"/>
              </a:rPr>
              <a:t>from</a:t>
            </a:r>
            <a:br>
              <a:rPr lang="en-US" sz="1397">
                <a:solidFill>
                  <a:schemeClr val="tx1"/>
                </a:solidFill>
                <a:latin typeface="Calibri" pitchFamily="34" charset="0"/>
                <a:cs typeface="Calibri" pitchFamily="34" charset="0"/>
              </a:rPr>
            </a:br>
            <a:r>
              <a:rPr lang="en-US" sz="1397" b="1">
                <a:solidFill>
                  <a:schemeClr val="tx1"/>
                </a:solidFill>
                <a:latin typeface="Calibri" pitchFamily="34" charset="0"/>
                <a:cs typeface="Calibri" pitchFamily="34" charset="0"/>
              </a:rPr>
              <a:t>input data </a:t>
            </a:r>
            <a:r>
              <a:rPr lang="en-US" sz="1397">
                <a:solidFill>
                  <a:schemeClr val="tx1"/>
                </a:solidFill>
                <a:latin typeface="Calibri" pitchFamily="34" charset="0"/>
                <a:cs typeface="Calibri" pitchFamily="34" charset="0"/>
              </a:rPr>
              <a:t>only</a:t>
            </a:r>
          </a:p>
        </p:txBody>
      </p:sp>
      <p:sp>
        <p:nvSpPr>
          <p:cNvPr id="37" name="TextBox 36"/>
          <p:cNvSpPr txBox="1"/>
          <p:nvPr/>
        </p:nvSpPr>
        <p:spPr>
          <a:xfrm>
            <a:off x="4773477" y="1247870"/>
            <a:ext cx="2310673" cy="307016"/>
          </a:xfrm>
          <a:prstGeom prst="rect">
            <a:avLst/>
          </a:prstGeom>
          <a:noFill/>
        </p:spPr>
        <p:txBody>
          <a:bodyPr wrap="none" rtlCol="0">
            <a:spAutoFit/>
          </a:bodyPr>
          <a:lstStyle/>
          <a:p>
            <a:pPr algn="ctr"/>
            <a:r>
              <a:rPr lang="en-US" sz="1397" b="1">
                <a:solidFill>
                  <a:schemeClr val="tx2"/>
                </a:solidFill>
                <a:latin typeface="Arial" pitchFamily="34" charset="0"/>
                <a:cs typeface="Arial" pitchFamily="34" charset="0"/>
              </a:rPr>
              <a:t>Categories of Algorithms</a:t>
            </a:r>
          </a:p>
        </p:txBody>
      </p:sp>
      <p:cxnSp>
        <p:nvCxnSpPr>
          <p:cNvPr id="18" name="Straight Connector 17">
            <a:extLst>
              <a:ext uri="{FF2B5EF4-FFF2-40B4-BE49-F238E27FC236}">
                <a16:creationId xmlns:a16="http://schemas.microsoft.com/office/drawing/2014/main" id="{671E21EE-AD66-4D21-AEAD-04345CD55FE1}"/>
              </a:ext>
            </a:extLst>
          </p:cNvPr>
          <p:cNvCxnSpPr/>
          <p:nvPr/>
        </p:nvCxnSpPr>
        <p:spPr>
          <a:xfrm>
            <a:off x="7084149" y="1650892"/>
            <a:ext cx="25902" cy="467370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6AD292E-8579-435F-8B3E-E61C50E7ADC1}"/>
              </a:ext>
            </a:extLst>
          </p:cNvPr>
          <p:cNvSpPr txBox="1">
            <a:spLocks/>
          </p:cNvSpPr>
          <p:nvPr/>
        </p:nvSpPr>
        <p:spPr>
          <a:xfrm>
            <a:off x="7366688" y="1257544"/>
            <a:ext cx="4701513" cy="1285417"/>
          </a:xfrm>
          <a:prstGeom prst="rect">
            <a:avLst/>
          </a:prstGeom>
        </p:spPr>
        <p:txBody>
          <a:bodyPr vert="horz" lIns="91214" tIns="45607" rIns="91214" bIns="45607"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t>Regression:</a:t>
            </a:r>
          </a:p>
          <a:p>
            <a:pPr marL="0" indent="0">
              <a:buNone/>
            </a:pPr>
            <a:r>
              <a:rPr lang="en-US" sz="2000"/>
              <a:t>Predicted variable (response) is continuous (number)</a:t>
            </a:r>
          </a:p>
          <a:p>
            <a:pPr marL="0" indent="0">
              <a:buNone/>
            </a:pPr>
            <a:endParaRPr lang="en-GB" sz="1600">
              <a:latin typeface="Calibri" panose="020F0502020204030204" pitchFamily="34" charset="0"/>
            </a:endParaRPr>
          </a:p>
          <a:p>
            <a:pPr marL="0" indent="0">
              <a:buNone/>
            </a:pPr>
            <a:endParaRPr lang="en-GB" sz="2800">
              <a:latin typeface="Calibri" panose="020F0502020204030204" pitchFamily="34" charset="0"/>
            </a:endParaRPr>
          </a:p>
          <a:p>
            <a:pPr marL="0" indent="0">
              <a:buNone/>
            </a:pPr>
            <a:endParaRPr lang="en-GB" sz="2800">
              <a:latin typeface="Calibri" panose="020F0502020204030204" pitchFamily="34" charset="0"/>
            </a:endParaRPr>
          </a:p>
          <a:p>
            <a:pPr marL="0" indent="0">
              <a:buNone/>
            </a:pPr>
            <a:endParaRPr lang="en-GB" sz="1397">
              <a:latin typeface="+mn-lt"/>
            </a:endParaRPr>
          </a:p>
          <a:p>
            <a:pPr marL="0" indent="0">
              <a:buNone/>
            </a:pPr>
            <a:endParaRPr lang="en-GB" sz="2394">
              <a:latin typeface="Calibri" panose="020F0502020204030204" pitchFamily="34" charset="0"/>
            </a:endParaRPr>
          </a:p>
          <a:p>
            <a:pPr marL="0" indent="0">
              <a:buNone/>
            </a:pPr>
            <a:endParaRPr lang="en-GB" sz="2394">
              <a:latin typeface="Calibri" panose="020F0502020204030204" pitchFamily="34" charset="0"/>
            </a:endParaRPr>
          </a:p>
          <a:p>
            <a:pPr marL="0" indent="0">
              <a:buNone/>
            </a:pPr>
            <a:endParaRPr lang="en-US" sz="1596">
              <a:latin typeface="Calibri" panose="020F0502020204030204" pitchFamily="34" charset="0"/>
            </a:endParaRPr>
          </a:p>
          <a:p>
            <a:pPr marL="0" indent="0">
              <a:buNone/>
            </a:pPr>
            <a:endParaRPr lang="en-GB" sz="2394">
              <a:latin typeface="Calibri" panose="020F0502020204030204" pitchFamily="34" charset="0"/>
            </a:endParaRPr>
          </a:p>
          <a:p>
            <a:pPr marL="0" indent="0">
              <a:buNone/>
            </a:pPr>
            <a:endParaRPr lang="en-GB" sz="2394">
              <a:latin typeface="Calibri" panose="020F0502020204030204" pitchFamily="34" charset="0"/>
            </a:endParaRPr>
          </a:p>
        </p:txBody>
      </p:sp>
      <p:pic>
        <p:nvPicPr>
          <p:cNvPr id="27" name="Picture 26">
            <a:extLst>
              <a:ext uri="{FF2B5EF4-FFF2-40B4-BE49-F238E27FC236}">
                <a16:creationId xmlns:a16="http://schemas.microsoft.com/office/drawing/2014/main" id="{B435B2A2-0F29-4DF8-A593-0E08B3BCA537}"/>
              </a:ext>
            </a:extLst>
          </p:cNvPr>
          <p:cNvPicPr>
            <a:picLocks noChangeAspect="1"/>
          </p:cNvPicPr>
          <p:nvPr/>
        </p:nvPicPr>
        <p:blipFill>
          <a:blip r:embed="rId3"/>
          <a:stretch>
            <a:fillRect/>
          </a:stretch>
        </p:blipFill>
        <p:spPr>
          <a:xfrm>
            <a:off x="7384680" y="2590800"/>
            <a:ext cx="4430617" cy="3985418"/>
          </a:xfrm>
          <a:prstGeom prst="rect">
            <a:avLst/>
          </a:prstGeom>
        </p:spPr>
      </p:pic>
    </p:spTree>
    <p:extLst>
      <p:ext uri="{BB962C8B-B14F-4D97-AF65-F5344CB8AC3E}">
        <p14:creationId xmlns:p14="http://schemas.microsoft.com/office/powerpoint/2010/main" val="13037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par>
                                <p:cTn id="12" presetID="9" presetClass="emph" presetSubtype="0" nodeType="withEffect">
                                  <p:stCondLst>
                                    <p:cond delay="0"/>
                                  </p:stCondLst>
                                  <p:childTnLst>
                                    <p:set>
                                      <p:cBhvr>
                                        <p:cTn id="13" dur="indefinite"/>
                                        <p:tgtEl>
                                          <p:spTgt spid="22"/>
                                        </p:tgtEl>
                                        <p:attrNameLst>
                                          <p:attrName>style.opacity</p:attrName>
                                        </p:attrNameLst>
                                      </p:cBhvr>
                                      <p:to>
                                        <p:strVal val="0.5"/>
                                      </p:to>
                                    </p:set>
                                    <p:animEffect filter="image" prLst="opacity: 0.5">
                                      <p:cBhvr rctx="IE">
                                        <p:cTn id="14" dur="indefinite"/>
                                        <p:tgtEl>
                                          <p:spTgt spid="22"/>
                                        </p:tgtEl>
                                      </p:cBhvr>
                                    </p:animEffect>
                                  </p:childTnLst>
                                </p:cTn>
                              </p:par>
                              <p:par>
                                <p:cTn id="15" presetID="9" presetClass="emph" presetSubtype="0" grpId="0" nodeType="withEffect">
                                  <p:stCondLst>
                                    <p:cond delay="0"/>
                                  </p:stCondLst>
                                  <p:childTnLst>
                                    <p:set>
                                      <p:cBhvr>
                                        <p:cTn id="16" dur="indefinite"/>
                                        <p:tgtEl>
                                          <p:spTgt spid="12"/>
                                        </p:tgtEl>
                                        <p:attrNameLst>
                                          <p:attrName>style.opacity</p:attrName>
                                        </p:attrNameLst>
                                      </p:cBhvr>
                                      <p:to>
                                        <p:strVal val="0.5"/>
                                      </p:to>
                                    </p:set>
                                    <p:animEffect filter="image" prLst="opacity: 0.5">
                                      <p:cBhvr rctx="IE">
                                        <p:cTn id="17" dur="indefinite"/>
                                        <p:tgtEl>
                                          <p:spTgt spid="12"/>
                                        </p:tgtEl>
                                      </p:cBhvr>
                                    </p:animEffect>
                                  </p:childTnLst>
                                </p:cTn>
                              </p:par>
                              <p:par>
                                <p:cTn id="18" presetID="9" presetClass="emph" presetSubtype="0" grpId="0" nodeType="withEffect">
                                  <p:stCondLst>
                                    <p:cond delay="0"/>
                                  </p:stCondLst>
                                  <p:childTnLst>
                                    <p:set>
                                      <p:cBhvr>
                                        <p:cTn id="19" dur="indefinite"/>
                                        <p:tgtEl>
                                          <p:spTgt spid="24"/>
                                        </p:tgtEl>
                                        <p:attrNameLst>
                                          <p:attrName>style.opacity</p:attrName>
                                        </p:attrNameLst>
                                      </p:cBhvr>
                                      <p:to>
                                        <p:strVal val="0.5"/>
                                      </p:to>
                                    </p:set>
                                    <p:animEffect filter="image" prLst="opacity: 0.5">
                                      <p:cBhvr rctx="IE">
                                        <p:cTn id="20" dur="indefinite"/>
                                        <p:tgtEl>
                                          <p:spTgt spid="24"/>
                                        </p:tgtEl>
                                      </p:cBhvr>
                                    </p:animEffect>
                                  </p:childTnLst>
                                </p:cTn>
                              </p:par>
                              <p:par>
                                <p:cTn id="21" presetID="9" presetClass="emph" presetSubtype="0" nodeType="withEffect">
                                  <p:stCondLst>
                                    <p:cond delay="0"/>
                                  </p:stCondLst>
                                  <p:childTnLst>
                                    <p:set>
                                      <p:cBhvr>
                                        <p:cTn id="22" dur="indefinite"/>
                                        <p:tgtEl>
                                          <p:spTgt spid="25"/>
                                        </p:tgtEl>
                                        <p:attrNameLst>
                                          <p:attrName>style.opacity</p:attrName>
                                        </p:attrNameLst>
                                      </p:cBhvr>
                                      <p:to>
                                        <p:strVal val="0.5"/>
                                      </p:to>
                                    </p:set>
                                    <p:animEffect filter="image" prLst="opacity: 0.5">
                                      <p:cBhvr rctx="IE">
                                        <p:cTn id="23" dur="indefinite"/>
                                        <p:tgtEl>
                                          <p:spTgt spid="25"/>
                                        </p:tgtEl>
                                      </p:cBhvr>
                                    </p:animEffect>
                                  </p:childTnLst>
                                </p:cTn>
                              </p:par>
                              <p:par>
                                <p:cTn id="24" presetID="9" presetClass="emph" presetSubtype="0" grpId="0" nodeType="withEffect">
                                  <p:stCondLst>
                                    <p:cond delay="0"/>
                                  </p:stCondLst>
                                  <p:childTnLst>
                                    <p:set>
                                      <p:cBhvr>
                                        <p:cTn id="25" dur="indefinite"/>
                                        <p:tgtEl>
                                          <p:spTgt spid="15"/>
                                        </p:tgtEl>
                                        <p:attrNameLst>
                                          <p:attrName>style.opacity</p:attrName>
                                        </p:attrNameLst>
                                      </p:cBhvr>
                                      <p:to>
                                        <p:strVal val="0.5"/>
                                      </p:to>
                                    </p:set>
                                    <p:animEffect filter="image" prLst="opacity: 0.5">
                                      <p:cBhvr rctx="IE">
                                        <p:cTn id="26"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4" grpId="0" animBg="1"/>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125687"/>
                </a:solidFill>
              </a:rPr>
              <a:t>Types of Machine Learning</a:t>
            </a:r>
            <a:endParaRPr lang="en-US" noProof="0"/>
          </a:p>
        </p:txBody>
      </p:sp>
      <p:sp>
        <p:nvSpPr>
          <p:cNvPr id="3" name="Rounded Rectangle 2"/>
          <p:cNvSpPr/>
          <p:nvPr/>
        </p:nvSpPr>
        <p:spPr>
          <a:xfrm>
            <a:off x="218886" y="3308166"/>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Machine</a:t>
            </a:r>
            <a:br>
              <a:rPr lang="fr-FR" sz="1596" b="1">
                <a:solidFill>
                  <a:schemeClr val="tx1"/>
                </a:solidFill>
              </a:rPr>
            </a:br>
            <a:r>
              <a:rPr lang="fr-FR" sz="1596" b="1">
                <a:solidFill>
                  <a:schemeClr val="tx1"/>
                </a:solidFill>
              </a:rPr>
              <a:t>Learning</a:t>
            </a:r>
          </a:p>
        </p:txBody>
      </p:sp>
      <p:sp>
        <p:nvSpPr>
          <p:cNvPr id="11" name="Rounded Rectangle 10"/>
          <p:cNvSpPr/>
          <p:nvPr/>
        </p:nvSpPr>
        <p:spPr>
          <a:xfrm>
            <a:off x="2590399" y="4699964"/>
            <a:ext cx="1824276"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596" b="1">
                <a:solidFill>
                  <a:schemeClr val="tx1"/>
                </a:solidFill>
              </a:rPr>
              <a:t>Supervised</a:t>
            </a:r>
            <a:br>
              <a:rPr lang="fr-FR" sz="1596" b="1">
                <a:solidFill>
                  <a:schemeClr val="tx1"/>
                </a:solidFill>
              </a:rPr>
            </a:br>
            <a:r>
              <a:rPr lang="fr-FR" sz="1596" b="1">
                <a:solidFill>
                  <a:schemeClr val="tx1"/>
                </a:solidFill>
              </a:rPr>
              <a:t>Learning</a:t>
            </a:r>
          </a:p>
        </p:txBody>
      </p:sp>
      <p:sp>
        <p:nvSpPr>
          <p:cNvPr id="13" name="Rounded Rectangle 12"/>
          <p:cNvSpPr/>
          <p:nvPr/>
        </p:nvSpPr>
        <p:spPr>
          <a:xfrm>
            <a:off x="5259873" y="4165912"/>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Regression</a:t>
            </a:r>
          </a:p>
        </p:txBody>
      </p:sp>
      <p:sp>
        <p:nvSpPr>
          <p:cNvPr id="14" name="Rounded Rectangle 13"/>
          <p:cNvSpPr/>
          <p:nvPr/>
        </p:nvSpPr>
        <p:spPr>
          <a:xfrm>
            <a:off x="5259873" y="5245275"/>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Classification</a:t>
            </a:r>
          </a:p>
        </p:txBody>
      </p:sp>
      <p:sp>
        <p:nvSpPr>
          <p:cNvPr id="12" name="Rounded Rectangle 11"/>
          <p:cNvSpPr/>
          <p:nvPr/>
        </p:nvSpPr>
        <p:spPr>
          <a:xfrm>
            <a:off x="2590399" y="1991165"/>
            <a:ext cx="1824276"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Unsupervised</a:t>
            </a:r>
            <a:br>
              <a:rPr lang="fr-FR" sz="1596" b="1">
                <a:solidFill>
                  <a:schemeClr val="tx1"/>
                </a:solidFill>
              </a:rPr>
            </a:br>
            <a:r>
              <a:rPr lang="fr-FR" sz="1596" b="1">
                <a:solidFill>
                  <a:schemeClr val="tx1"/>
                </a:solidFill>
              </a:rPr>
              <a:t>Learning</a:t>
            </a:r>
          </a:p>
        </p:txBody>
      </p:sp>
      <p:sp>
        <p:nvSpPr>
          <p:cNvPr id="15" name="Rounded Rectangle 14"/>
          <p:cNvSpPr/>
          <p:nvPr/>
        </p:nvSpPr>
        <p:spPr>
          <a:xfrm>
            <a:off x="5258886" y="1980701"/>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Clustering</a:t>
            </a:r>
          </a:p>
        </p:txBody>
      </p:sp>
      <p:cxnSp>
        <p:nvCxnSpPr>
          <p:cNvPr id="20" name="Straight Connector 19"/>
          <p:cNvCxnSpPr>
            <a:cxnSpLocks/>
            <a:stCxn id="3" idx="3"/>
            <a:endCxn id="11" idx="1"/>
          </p:cNvCxnSpPr>
          <p:nvPr/>
        </p:nvCxnSpPr>
        <p:spPr>
          <a:xfrm>
            <a:off x="1769520" y="3673021"/>
            <a:ext cx="820879" cy="139179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3" idx="3"/>
            <a:endCxn id="12" idx="1"/>
          </p:cNvCxnSpPr>
          <p:nvPr/>
        </p:nvCxnSpPr>
        <p:spPr>
          <a:xfrm flipV="1">
            <a:off x="1769520" y="2356020"/>
            <a:ext cx="820879" cy="131700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15" idx="1"/>
          </p:cNvCxnSpPr>
          <p:nvPr/>
        </p:nvCxnSpPr>
        <p:spPr>
          <a:xfrm flipV="1">
            <a:off x="4414675" y="2345556"/>
            <a:ext cx="844211" cy="1046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3"/>
            <a:endCxn id="13" idx="1"/>
          </p:cNvCxnSpPr>
          <p:nvPr/>
        </p:nvCxnSpPr>
        <p:spPr>
          <a:xfrm flipV="1">
            <a:off x="4414675" y="4530767"/>
            <a:ext cx="845198" cy="53405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3"/>
            <a:endCxn id="14" idx="1"/>
          </p:cNvCxnSpPr>
          <p:nvPr/>
        </p:nvCxnSpPr>
        <p:spPr>
          <a:xfrm>
            <a:off x="4414675" y="5064819"/>
            <a:ext cx="845198" cy="54531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590399" y="5489227"/>
            <a:ext cx="1824276" cy="72971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7">
                <a:solidFill>
                  <a:schemeClr val="tx1"/>
                </a:solidFill>
                <a:latin typeface="Calibri" pitchFamily="34" charset="0"/>
                <a:cs typeface="Calibri" pitchFamily="34" charset="0"/>
              </a:rPr>
              <a:t>Develop </a:t>
            </a:r>
            <a:r>
              <a:rPr lang="en-US" sz="1397" b="1">
                <a:solidFill>
                  <a:schemeClr val="tx1"/>
                </a:solidFill>
                <a:latin typeface="Calibri" pitchFamily="34" charset="0"/>
                <a:cs typeface="Calibri" pitchFamily="34" charset="0"/>
              </a:rPr>
              <a:t>predictive</a:t>
            </a:r>
            <a:r>
              <a:rPr lang="en-US" sz="1397">
                <a:solidFill>
                  <a:schemeClr val="tx1"/>
                </a:solidFill>
                <a:latin typeface="Calibri" pitchFamily="34" charset="0"/>
                <a:cs typeface="Calibri" pitchFamily="34" charset="0"/>
              </a:rPr>
              <a:t> </a:t>
            </a:r>
            <a:r>
              <a:rPr lang="en-US" sz="1397" b="1">
                <a:solidFill>
                  <a:schemeClr val="tx1"/>
                </a:solidFill>
                <a:latin typeface="Calibri" pitchFamily="34" charset="0"/>
                <a:cs typeface="Calibri" pitchFamily="34" charset="0"/>
              </a:rPr>
              <a:t>model</a:t>
            </a:r>
            <a:r>
              <a:rPr lang="en-US" sz="1397">
                <a:solidFill>
                  <a:schemeClr val="tx1"/>
                </a:solidFill>
                <a:latin typeface="Calibri" pitchFamily="34" charset="0"/>
                <a:cs typeface="Calibri" pitchFamily="34" charset="0"/>
              </a:rPr>
              <a:t> based on both</a:t>
            </a:r>
            <a:br>
              <a:rPr lang="en-US" sz="1397">
                <a:solidFill>
                  <a:schemeClr val="tx1"/>
                </a:solidFill>
                <a:latin typeface="Calibri" pitchFamily="34" charset="0"/>
                <a:cs typeface="Calibri" pitchFamily="34" charset="0"/>
              </a:rPr>
            </a:br>
            <a:r>
              <a:rPr lang="en-US" sz="1397" b="1">
                <a:solidFill>
                  <a:schemeClr val="tx1"/>
                </a:solidFill>
                <a:latin typeface="Calibri" pitchFamily="34" charset="0"/>
                <a:cs typeface="Calibri" pitchFamily="34" charset="0"/>
              </a:rPr>
              <a:t>input and output </a:t>
            </a:r>
            <a:r>
              <a:rPr lang="en-US" sz="1397">
                <a:solidFill>
                  <a:schemeClr val="tx1"/>
                </a:solidFill>
                <a:latin typeface="Calibri" pitchFamily="34" charset="0"/>
                <a:cs typeface="Calibri" pitchFamily="34" charset="0"/>
              </a:rPr>
              <a:t>data</a:t>
            </a:r>
          </a:p>
        </p:txBody>
      </p:sp>
      <p:sp>
        <p:nvSpPr>
          <p:cNvPr id="36" name="TextBox 35"/>
          <p:cNvSpPr txBox="1"/>
          <p:nvPr/>
        </p:nvSpPr>
        <p:spPr>
          <a:xfrm>
            <a:off x="2683726" y="1232585"/>
            <a:ext cx="1606842" cy="307016"/>
          </a:xfrm>
          <a:prstGeom prst="rect">
            <a:avLst/>
          </a:prstGeom>
          <a:noFill/>
        </p:spPr>
        <p:txBody>
          <a:bodyPr wrap="none" rtlCol="0">
            <a:spAutoFit/>
          </a:bodyPr>
          <a:lstStyle/>
          <a:p>
            <a:pPr algn="ctr"/>
            <a:r>
              <a:rPr lang="en-US" sz="1397" b="1">
                <a:solidFill>
                  <a:schemeClr val="tx2"/>
                </a:solidFill>
                <a:latin typeface="Arial" pitchFamily="34" charset="0"/>
                <a:cs typeface="Arial" pitchFamily="34" charset="0"/>
              </a:rPr>
              <a:t>Type of Learning</a:t>
            </a:r>
          </a:p>
        </p:txBody>
      </p:sp>
      <p:sp>
        <p:nvSpPr>
          <p:cNvPr id="24" name="Rounded Rectangle 23"/>
          <p:cNvSpPr/>
          <p:nvPr/>
        </p:nvSpPr>
        <p:spPr>
          <a:xfrm>
            <a:off x="2590399" y="2841310"/>
            <a:ext cx="1824276" cy="881733"/>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7">
                <a:solidFill>
                  <a:schemeClr val="tx1"/>
                </a:solidFill>
                <a:latin typeface="Calibri" pitchFamily="34" charset="0"/>
                <a:cs typeface="Calibri" pitchFamily="34" charset="0"/>
              </a:rPr>
              <a:t>Discover an </a:t>
            </a:r>
            <a:r>
              <a:rPr lang="en-US" sz="1397" b="1">
                <a:solidFill>
                  <a:schemeClr val="tx1"/>
                </a:solidFill>
                <a:latin typeface="Calibri" pitchFamily="34" charset="0"/>
                <a:cs typeface="Calibri" pitchFamily="34" charset="0"/>
              </a:rPr>
              <a:t>internal representation </a:t>
            </a:r>
            <a:r>
              <a:rPr lang="en-US" sz="1397">
                <a:solidFill>
                  <a:schemeClr val="tx1"/>
                </a:solidFill>
                <a:latin typeface="Calibri" pitchFamily="34" charset="0"/>
                <a:cs typeface="Calibri" pitchFamily="34" charset="0"/>
              </a:rPr>
              <a:t>from</a:t>
            </a:r>
            <a:br>
              <a:rPr lang="en-US" sz="1397">
                <a:solidFill>
                  <a:schemeClr val="tx1"/>
                </a:solidFill>
                <a:latin typeface="Calibri" pitchFamily="34" charset="0"/>
                <a:cs typeface="Calibri" pitchFamily="34" charset="0"/>
              </a:rPr>
            </a:br>
            <a:r>
              <a:rPr lang="en-US" sz="1397" b="1">
                <a:solidFill>
                  <a:schemeClr val="tx1"/>
                </a:solidFill>
                <a:latin typeface="Calibri" pitchFamily="34" charset="0"/>
                <a:cs typeface="Calibri" pitchFamily="34" charset="0"/>
              </a:rPr>
              <a:t>input data </a:t>
            </a:r>
            <a:r>
              <a:rPr lang="en-US" sz="1397">
                <a:solidFill>
                  <a:schemeClr val="tx1"/>
                </a:solidFill>
                <a:latin typeface="Calibri" pitchFamily="34" charset="0"/>
                <a:cs typeface="Calibri" pitchFamily="34" charset="0"/>
              </a:rPr>
              <a:t>only</a:t>
            </a:r>
          </a:p>
        </p:txBody>
      </p:sp>
      <p:sp>
        <p:nvSpPr>
          <p:cNvPr id="37" name="TextBox 36"/>
          <p:cNvSpPr txBox="1"/>
          <p:nvPr/>
        </p:nvSpPr>
        <p:spPr>
          <a:xfrm>
            <a:off x="4773477" y="1247870"/>
            <a:ext cx="2310673" cy="307016"/>
          </a:xfrm>
          <a:prstGeom prst="rect">
            <a:avLst/>
          </a:prstGeom>
          <a:noFill/>
        </p:spPr>
        <p:txBody>
          <a:bodyPr wrap="none" rtlCol="0">
            <a:spAutoFit/>
          </a:bodyPr>
          <a:lstStyle/>
          <a:p>
            <a:pPr algn="ctr"/>
            <a:r>
              <a:rPr lang="en-US" sz="1397" b="1">
                <a:solidFill>
                  <a:schemeClr val="tx2"/>
                </a:solidFill>
                <a:latin typeface="Arial" pitchFamily="34" charset="0"/>
                <a:cs typeface="Arial" pitchFamily="34" charset="0"/>
              </a:rPr>
              <a:t>Categories of Algorithms</a:t>
            </a:r>
          </a:p>
        </p:txBody>
      </p:sp>
      <p:cxnSp>
        <p:nvCxnSpPr>
          <p:cNvPr id="18" name="Straight Connector 17">
            <a:extLst>
              <a:ext uri="{FF2B5EF4-FFF2-40B4-BE49-F238E27FC236}">
                <a16:creationId xmlns:a16="http://schemas.microsoft.com/office/drawing/2014/main" id="{671E21EE-AD66-4D21-AEAD-04345CD55FE1}"/>
              </a:ext>
            </a:extLst>
          </p:cNvPr>
          <p:cNvCxnSpPr/>
          <p:nvPr/>
        </p:nvCxnSpPr>
        <p:spPr>
          <a:xfrm>
            <a:off x="7084149" y="1650892"/>
            <a:ext cx="25902" cy="467370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C06C5CD0-2414-4CBA-88C6-CCCD6CE90E0D}"/>
              </a:ext>
            </a:extLst>
          </p:cNvPr>
          <p:cNvSpPr txBox="1">
            <a:spLocks/>
          </p:cNvSpPr>
          <p:nvPr/>
        </p:nvSpPr>
        <p:spPr>
          <a:xfrm>
            <a:off x="7312185" y="1524000"/>
            <a:ext cx="4839809" cy="4261544"/>
          </a:xfrm>
          <a:prstGeom prst="rect">
            <a:avLst/>
          </a:prstGeom>
        </p:spPr>
        <p:txBody>
          <a:bodyPr vert="horz" lIns="91214" tIns="45607" rIns="91214" bIns="45607"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a:t>Classification:</a:t>
            </a:r>
            <a:br>
              <a:rPr lang="en-US" b="1"/>
            </a:br>
            <a:r>
              <a:rPr lang="en-US" sz="2000"/>
              <a:t>Predicted variable (response) is discrete (class)</a:t>
            </a:r>
          </a:p>
          <a:p>
            <a:pPr marL="0" indent="0">
              <a:buNone/>
            </a:pPr>
            <a:endParaRPr lang="en-GB" sz="1200">
              <a:latin typeface="+mn-lt"/>
            </a:endParaRPr>
          </a:p>
          <a:p>
            <a:pPr marL="0" indent="0">
              <a:buNone/>
            </a:pPr>
            <a:r>
              <a:rPr lang="en-GB" sz="2000">
                <a:latin typeface="+mn-lt"/>
              </a:rPr>
              <a:t>Data:</a:t>
            </a:r>
          </a:p>
          <a:p>
            <a:pPr marL="0" indent="0">
              <a:buNone/>
            </a:pPr>
            <a:endParaRPr lang="en-GB" sz="2394">
              <a:latin typeface="Calibri" panose="020F0502020204030204" pitchFamily="34" charset="0"/>
            </a:endParaRPr>
          </a:p>
          <a:p>
            <a:pPr marL="0" indent="0">
              <a:buNone/>
            </a:pPr>
            <a:endParaRPr lang="en-GB" sz="2394">
              <a:latin typeface="Calibri" panose="020F0502020204030204" pitchFamily="34" charset="0"/>
            </a:endParaRPr>
          </a:p>
          <a:p>
            <a:pPr marL="0" indent="0">
              <a:buNone/>
            </a:pPr>
            <a:endParaRPr lang="en-US" sz="1596">
              <a:latin typeface="Calibri" panose="020F0502020204030204" pitchFamily="34" charset="0"/>
            </a:endParaRPr>
          </a:p>
          <a:p>
            <a:pPr marL="0" indent="0">
              <a:buNone/>
            </a:pPr>
            <a:endParaRPr lang="en-GB" sz="2394">
              <a:latin typeface="Calibri" panose="020F0502020204030204" pitchFamily="34" charset="0"/>
            </a:endParaRPr>
          </a:p>
          <a:p>
            <a:pPr marL="0" indent="0">
              <a:buNone/>
            </a:pPr>
            <a:endParaRPr lang="en-GB" sz="2394">
              <a:latin typeface="Calibri" panose="020F0502020204030204" pitchFamily="34" charset="0"/>
            </a:endParaRPr>
          </a:p>
        </p:txBody>
      </p:sp>
      <p:graphicFrame>
        <p:nvGraphicFramePr>
          <p:cNvPr id="29" name="Table 22">
            <a:extLst>
              <a:ext uri="{FF2B5EF4-FFF2-40B4-BE49-F238E27FC236}">
                <a16:creationId xmlns:a16="http://schemas.microsoft.com/office/drawing/2014/main" id="{84A8CD0C-BD4D-4844-A0E6-1E7F031A63F5}"/>
              </a:ext>
            </a:extLst>
          </p:cNvPr>
          <p:cNvGraphicFramePr>
            <a:graphicFrameLocks noGrp="1"/>
          </p:cNvGraphicFramePr>
          <p:nvPr/>
        </p:nvGraphicFramePr>
        <p:xfrm>
          <a:off x="7476729" y="3510430"/>
          <a:ext cx="4438844" cy="1339160"/>
        </p:xfrm>
        <a:graphic>
          <a:graphicData uri="http://schemas.openxmlformats.org/drawingml/2006/table">
            <a:tbl>
              <a:tblPr firstRow="1" bandRow="1">
                <a:tableStyleId>{BDBED569-4797-4DF1-A0F4-6AAB3CD982D8}</a:tableStyleId>
              </a:tblPr>
              <a:tblGrid>
                <a:gridCol w="1115570">
                  <a:extLst>
                    <a:ext uri="{9D8B030D-6E8A-4147-A177-3AD203B41FA5}">
                      <a16:colId xmlns:a16="http://schemas.microsoft.com/office/drawing/2014/main" val="20000"/>
                    </a:ext>
                  </a:extLst>
                </a:gridCol>
                <a:gridCol w="3323274">
                  <a:extLst>
                    <a:ext uri="{9D8B030D-6E8A-4147-A177-3AD203B41FA5}">
                      <a16:colId xmlns:a16="http://schemas.microsoft.com/office/drawing/2014/main" val="20001"/>
                    </a:ext>
                  </a:extLst>
                </a:gridCol>
              </a:tblGrid>
              <a:tr h="699306">
                <a:tc>
                  <a:txBody>
                    <a:bodyPr/>
                    <a:lstStyle/>
                    <a:p>
                      <a:r>
                        <a:rPr lang="en-US" sz="1800" b="0">
                          <a:latin typeface="+mj-lt"/>
                        </a:rPr>
                        <a:t>Inputs</a:t>
                      </a:r>
                    </a:p>
                  </a:txBody>
                  <a:tcPr marL="91214" marR="91214" marT="45607" marB="4560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a:latin typeface="+mj-lt"/>
                        </a:rPr>
                        <a:t>3-axial Accelerometer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800" b="0">
                          <a:latin typeface="+mj-lt"/>
                        </a:rPr>
                        <a:t>3-axial Gyroscope</a:t>
                      </a:r>
                    </a:p>
                  </a:txBody>
                  <a:tcPr marL="91214" marR="91214" marT="45607" marB="45607"/>
                </a:tc>
                <a:extLst>
                  <a:ext uri="{0D108BD9-81ED-4DB2-BD59-A6C34878D82A}">
                    <a16:rowId xmlns:a16="http://schemas.microsoft.com/office/drawing/2014/main" val="10000"/>
                  </a:ext>
                </a:extLst>
              </a:tr>
              <a:tr h="638496">
                <a:tc>
                  <a:txBody>
                    <a:bodyPr/>
                    <a:lstStyle/>
                    <a:p>
                      <a:r>
                        <a:rPr lang="en-US" sz="1800">
                          <a:latin typeface="+mj-lt"/>
                        </a:rPr>
                        <a:t>Outputs</a:t>
                      </a:r>
                    </a:p>
                  </a:txBody>
                  <a:tcPr marL="91214" marR="91214" marT="45607" marB="45607"/>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800" i="1">
                        <a:latin typeface="Calibri" panose="020F05020202040302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800" i="1">
                        <a:latin typeface="Calibri" panose="020F0502020204030204" pitchFamily="34" charset="0"/>
                      </a:endParaRPr>
                    </a:p>
                  </a:txBody>
                  <a:tcPr marL="91214" marR="91214" marT="45607" marB="45607"/>
                </a:tc>
                <a:extLst>
                  <a:ext uri="{0D108BD9-81ED-4DB2-BD59-A6C34878D82A}">
                    <a16:rowId xmlns:a16="http://schemas.microsoft.com/office/drawing/2014/main" val="10001"/>
                  </a:ext>
                </a:extLst>
              </a:tr>
            </a:tbl>
          </a:graphicData>
        </a:graphic>
      </p:graphicFrame>
      <p:pic>
        <p:nvPicPr>
          <p:cNvPr id="30" name="Picture 23">
            <a:extLst>
              <a:ext uri="{FF2B5EF4-FFF2-40B4-BE49-F238E27FC236}">
                <a16:creationId xmlns:a16="http://schemas.microsoft.com/office/drawing/2014/main" id="{2D95F8C5-E3DE-4F55-A70B-BE4693838AF4}"/>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612" b="91267" l="14471" r="86712">
                        <a14:foregroundMark x1="22579" y1="14857" x2="22579" y2="14857"/>
                        <a14:foregroundMark x1="70045" y1="44451" x2="70045" y2="44451"/>
                        <a14:foregroundMark x1="74212" y1="44027" x2="74212" y2="44027"/>
                        <a14:foregroundMark x1="79842" y1="43056" x2="79842" y2="43056"/>
                        <a14:foregroundMark x1="80405" y1="47483" x2="80405" y2="47483"/>
                        <a14:foregroundMark x1="75619" y1="85021" x2="75619" y2="85021"/>
                        <a14:foregroundMark x1="63119" y1="67374" x2="63119" y2="67374"/>
                        <a14:foregroundMark x1="67624" y1="76410" x2="67624" y2="76410"/>
                        <a14:foregroundMark x1="68525" y1="78472" x2="68525" y2="78472"/>
                        <a14:foregroundMark x1="67736" y1="79321" x2="68919" y2="85264"/>
                        <a14:foregroundMark x1="68919" y1="85567" x2="74437" y2="88175"/>
                        <a14:foregroundMark x1="73818" y1="87750" x2="84516" y2="61128"/>
                        <a14:foregroundMark x1="82601" y1="55549" x2="76914" y2="40388"/>
                        <a14:foregroundMark x1="78604" y1="40146" x2="78604" y2="40146"/>
                      </a14:backgroundRemoval>
                    </a14:imgEffect>
                  </a14:imgLayer>
                </a14:imgProps>
              </a:ext>
              <a:ext uri="{28A0092B-C50C-407E-A947-70E740481C1C}">
                <a14:useLocalDpi xmlns:a14="http://schemas.microsoft.com/office/drawing/2010/main" val="0"/>
              </a:ext>
            </a:extLst>
          </a:blip>
          <a:srcRect l="13925" t="10101" r="46706" b="8001"/>
          <a:stretch/>
        </p:blipFill>
        <p:spPr>
          <a:xfrm>
            <a:off x="11281769" y="3555078"/>
            <a:ext cx="363094" cy="645875"/>
          </a:xfrm>
          <a:prstGeom prst="rect">
            <a:avLst/>
          </a:prstGeom>
        </p:spPr>
      </p:pic>
      <p:grpSp>
        <p:nvGrpSpPr>
          <p:cNvPr id="32" name="Group 25">
            <a:extLst>
              <a:ext uri="{FF2B5EF4-FFF2-40B4-BE49-F238E27FC236}">
                <a16:creationId xmlns:a16="http://schemas.microsoft.com/office/drawing/2014/main" id="{4C4A4525-109C-4419-A98F-93C1BD5DBB1B}"/>
              </a:ext>
            </a:extLst>
          </p:cNvPr>
          <p:cNvGrpSpPr/>
          <p:nvPr/>
        </p:nvGrpSpPr>
        <p:grpSpPr>
          <a:xfrm>
            <a:off x="9230632" y="4269820"/>
            <a:ext cx="2189020" cy="521946"/>
            <a:chOff x="3185319" y="3479729"/>
            <a:chExt cx="2549904" cy="607994"/>
          </a:xfrm>
        </p:grpSpPr>
        <p:grpSp>
          <p:nvGrpSpPr>
            <p:cNvPr id="33" name="Group 32">
              <a:extLst>
                <a:ext uri="{FF2B5EF4-FFF2-40B4-BE49-F238E27FC236}">
                  <a16:creationId xmlns:a16="http://schemas.microsoft.com/office/drawing/2014/main" id="{A196B9E1-D6D2-4E71-BB8B-D9807E8AF39D}"/>
                </a:ext>
              </a:extLst>
            </p:cNvPr>
            <p:cNvGrpSpPr/>
            <p:nvPr/>
          </p:nvGrpSpPr>
          <p:grpSpPr>
            <a:xfrm>
              <a:off x="4640103" y="3481970"/>
              <a:ext cx="204430" cy="601567"/>
              <a:chOff x="9663997" y="1493532"/>
              <a:chExt cx="743697" cy="2188452"/>
            </a:xfrm>
            <a:effectLst/>
          </p:grpSpPr>
          <p:sp>
            <p:nvSpPr>
              <p:cNvPr id="72" name="Oval 71">
                <a:extLst>
                  <a:ext uri="{FF2B5EF4-FFF2-40B4-BE49-F238E27FC236}">
                    <a16:creationId xmlns:a16="http://schemas.microsoft.com/office/drawing/2014/main" id="{4BC1C2CB-837E-4413-AF95-1425B601B1CA}"/>
                  </a:ext>
                </a:extLst>
              </p:cNvPr>
              <p:cNvSpPr/>
              <p:nvPr/>
            </p:nvSpPr>
            <p:spPr>
              <a:xfrm>
                <a:off x="9851683" y="1493532"/>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73" name="Rounded Rectangle 69">
                <a:extLst>
                  <a:ext uri="{FF2B5EF4-FFF2-40B4-BE49-F238E27FC236}">
                    <a16:creationId xmlns:a16="http://schemas.microsoft.com/office/drawing/2014/main" id="{86845A05-186C-4E76-8FE3-E8A43B24BB3D}"/>
                  </a:ext>
                </a:extLst>
              </p:cNvPr>
              <p:cNvSpPr/>
              <p:nvPr/>
            </p:nvSpPr>
            <p:spPr>
              <a:xfrm>
                <a:off x="9815679" y="1897376"/>
                <a:ext cx="432048" cy="93610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74" name="Rectangle 73">
                <a:extLst>
                  <a:ext uri="{FF2B5EF4-FFF2-40B4-BE49-F238E27FC236}">
                    <a16:creationId xmlns:a16="http://schemas.microsoft.com/office/drawing/2014/main" id="{552EB2C7-67DC-407E-8433-CF87D170362E}"/>
                  </a:ext>
                </a:extLst>
              </p:cNvPr>
              <p:cNvSpPr/>
              <p:nvPr/>
            </p:nvSpPr>
            <p:spPr>
              <a:xfrm>
                <a:off x="9817241" y="2737124"/>
                <a:ext cx="144016" cy="9448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75" name="Rectangle 74">
                <a:extLst>
                  <a:ext uri="{FF2B5EF4-FFF2-40B4-BE49-F238E27FC236}">
                    <a16:creationId xmlns:a16="http://schemas.microsoft.com/office/drawing/2014/main" id="{EC502179-C1BB-4EFE-A583-C6864DE8B0EB}"/>
                  </a:ext>
                </a:extLst>
              </p:cNvPr>
              <p:cNvSpPr/>
              <p:nvPr/>
            </p:nvSpPr>
            <p:spPr>
              <a:xfrm>
                <a:off x="10103639" y="2737124"/>
                <a:ext cx="144016" cy="9448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76" name="Rectangle 75">
                <a:extLst>
                  <a:ext uri="{FF2B5EF4-FFF2-40B4-BE49-F238E27FC236}">
                    <a16:creationId xmlns:a16="http://schemas.microsoft.com/office/drawing/2014/main" id="{8BAEFD0B-210F-486B-B6BD-9B20C28AC675}"/>
                  </a:ext>
                </a:extLst>
              </p:cNvPr>
              <p:cNvSpPr/>
              <p:nvPr/>
            </p:nvSpPr>
            <p:spPr>
              <a:xfrm rot="-1740000">
                <a:off x="10289583" y="1910479"/>
                <a:ext cx="118111" cy="667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77" name="Rectangle 76">
                <a:extLst>
                  <a:ext uri="{FF2B5EF4-FFF2-40B4-BE49-F238E27FC236}">
                    <a16:creationId xmlns:a16="http://schemas.microsoft.com/office/drawing/2014/main" id="{F74D15AB-759F-4CDF-991A-B095917F7F1E}"/>
                  </a:ext>
                </a:extLst>
              </p:cNvPr>
              <p:cNvSpPr/>
              <p:nvPr/>
            </p:nvSpPr>
            <p:spPr>
              <a:xfrm rot="1740000" flipH="1">
                <a:off x="9663997" y="1892268"/>
                <a:ext cx="130161" cy="7045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grpSp>
        <p:grpSp>
          <p:nvGrpSpPr>
            <p:cNvPr id="34" name="Group 33">
              <a:extLst>
                <a:ext uri="{FF2B5EF4-FFF2-40B4-BE49-F238E27FC236}">
                  <a16:creationId xmlns:a16="http://schemas.microsoft.com/office/drawing/2014/main" id="{971AC477-7851-45FB-8088-48496857BA19}"/>
                </a:ext>
              </a:extLst>
            </p:cNvPr>
            <p:cNvGrpSpPr/>
            <p:nvPr/>
          </p:nvGrpSpPr>
          <p:grpSpPr>
            <a:xfrm>
              <a:off x="4179817" y="3532440"/>
              <a:ext cx="219126" cy="496590"/>
              <a:chOff x="9265982" y="2693390"/>
              <a:chExt cx="278169" cy="630395"/>
            </a:xfrm>
            <a:effectLst/>
          </p:grpSpPr>
          <p:sp>
            <p:nvSpPr>
              <p:cNvPr id="65" name="Oval 64">
                <a:extLst>
                  <a:ext uri="{FF2B5EF4-FFF2-40B4-BE49-F238E27FC236}">
                    <a16:creationId xmlns:a16="http://schemas.microsoft.com/office/drawing/2014/main" id="{F8E1CD3C-4C75-4059-971C-F42892A1AD44}"/>
                  </a:ext>
                </a:extLst>
              </p:cNvPr>
              <p:cNvSpPr/>
              <p:nvPr/>
            </p:nvSpPr>
            <p:spPr>
              <a:xfrm>
                <a:off x="9331678" y="2693390"/>
                <a:ext cx="125635" cy="125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66" name="Rounded Rectangle 62">
                <a:extLst>
                  <a:ext uri="{FF2B5EF4-FFF2-40B4-BE49-F238E27FC236}">
                    <a16:creationId xmlns:a16="http://schemas.microsoft.com/office/drawing/2014/main" id="{936855E4-0296-4FE7-B682-5AC5AC1F868E}"/>
                  </a:ext>
                </a:extLst>
              </p:cNvPr>
              <p:cNvSpPr/>
              <p:nvPr/>
            </p:nvSpPr>
            <p:spPr>
              <a:xfrm>
                <a:off x="9335967" y="2829168"/>
                <a:ext cx="64591" cy="326652"/>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67" name="Rounded Rectangle 63">
                <a:extLst>
                  <a:ext uri="{FF2B5EF4-FFF2-40B4-BE49-F238E27FC236}">
                    <a16:creationId xmlns:a16="http://schemas.microsoft.com/office/drawing/2014/main" id="{755E8959-1007-474F-957D-833F7CE3F797}"/>
                  </a:ext>
                </a:extLst>
              </p:cNvPr>
              <p:cNvSpPr/>
              <p:nvPr/>
            </p:nvSpPr>
            <p:spPr>
              <a:xfrm rot="16200000">
                <a:off x="9383154" y="3049977"/>
                <a:ext cx="61544" cy="1559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68" name="Rounded Rectangle 64">
                <a:extLst>
                  <a:ext uri="{FF2B5EF4-FFF2-40B4-BE49-F238E27FC236}">
                    <a16:creationId xmlns:a16="http://schemas.microsoft.com/office/drawing/2014/main" id="{B2B53A3D-CB25-4DD8-8BFF-8458D5282745}"/>
                  </a:ext>
                </a:extLst>
              </p:cNvPr>
              <p:cNvSpPr/>
              <p:nvPr/>
            </p:nvSpPr>
            <p:spPr>
              <a:xfrm>
                <a:off x="9439590" y="3097162"/>
                <a:ext cx="53831" cy="226623"/>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69" name="Rounded Rectangle 65">
                <a:extLst>
                  <a:ext uri="{FF2B5EF4-FFF2-40B4-BE49-F238E27FC236}">
                    <a16:creationId xmlns:a16="http://schemas.microsoft.com/office/drawing/2014/main" id="{65EF44E7-6F68-4CC1-9C71-539087BD823A}"/>
                  </a:ext>
                </a:extLst>
              </p:cNvPr>
              <p:cNvSpPr/>
              <p:nvPr/>
            </p:nvSpPr>
            <p:spPr>
              <a:xfrm rot="-1620000">
                <a:off x="9384387" y="2828092"/>
                <a:ext cx="49976" cy="1878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70" name="Rounded Rectangle 66">
                <a:extLst>
                  <a:ext uri="{FF2B5EF4-FFF2-40B4-BE49-F238E27FC236}">
                    <a16:creationId xmlns:a16="http://schemas.microsoft.com/office/drawing/2014/main" id="{1D696C80-25CE-4D7C-B6E4-D7F82298AEB7}"/>
                  </a:ext>
                </a:extLst>
              </p:cNvPr>
              <p:cNvSpPr/>
              <p:nvPr/>
            </p:nvSpPr>
            <p:spPr>
              <a:xfrm rot="-4500000">
                <a:off x="9460769" y="2937435"/>
                <a:ext cx="45719" cy="1210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71" name="L-Shape 70">
                <a:extLst>
                  <a:ext uri="{FF2B5EF4-FFF2-40B4-BE49-F238E27FC236}">
                    <a16:creationId xmlns:a16="http://schemas.microsoft.com/office/drawing/2014/main" id="{1051EBEA-F89D-4170-948E-519081BCCAC7}"/>
                  </a:ext>
                </a:extLst>
              </p:cNvPr>
              <p:cNvSpPr/>
              <p:nvPr/>
            </p:nvSpPr>
            <p:spPr>
              <a:xfrm>
                <a:off x="9265982" y="2824603"/>
                <a:ext cx="158568" cy="494293"/>
              </a:xfrm>
              <a:prstGeom prst="corner">
                <a:avLst>
                  <a:gd name="adj1" fmla="val 92890"/>
                  <a:gd name="adj2" fmla="val 2720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grpSp>
        <p:grpSp>
          <p:nvGrpSpPr>
            <p:cNvPr id="38" name="Group 37">
              <a:extLst>
                <a:ext uri="{FF2B5EF4-FFF2-40B4-BE49-F238E27FC236}">
                  <a16:creationId xmlns:a16="http://schemas.microsoft.com/office/drawing/2014/main" id="{FE26DDF1-7F22-474F-9755-3200AE200E79}"/>
                </a:ext>
              </a:extLst>
            </p:cNvPr>
            <p:cNvGrpSpPr/>
            <p:nvPr/>
          </p:nvGrpSpPr>
          <p:grpSpPr>
            <a:xfrm>
              <a:off x="5120992" y="3704293"/>
              <a:ext cx="614231" cy="174434"/>
              <a:chOff x="8639521" y="3916206"/>
              <a:chExt cx="779733" cy="221436"/>
            </a:xfrm>
            <a:effectLst/>
          </p:grpSpPr>
          <p:sp>
            <p:nvSpPr>
              <p:cNvPr id="62" name="Rectangle 61">
                <a:extLst>
                  <a:ext uri="{FF2B5EF4-FFF2-40B4-BE49-F238E27FC236}">
                    <a16:creationId xmlns:a16="http://schemas.microsoft.com/office/drawing/2014/main" id="{9385EF54-CE07-49DF-96E1-8CBD9A03DB08}"/>
                  </a:ext>
                </a:extLst>
              </p:cNvPr>
              <p:cNvSpPr/>
              <p:nvPr/>
            </p:nvSpPr>
            <p:spPr>
              <a:xfrm>
                <a:off x="8639521" y="4052322"/>
                <a:ext cx="779730" cy="853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63" name="Rounded Rectangle 59">
                <a:extLst>
                  <a:ext uri="{FF2B5EF4-FFF2-40B4-BE49-F238E27FC236}">
                    <a16:creationId xmlns:a16="http://schemas.microsoft.com/office/drawing/2014/main" id="{7FE83873-9536-4AEA-A68F-E4BE01CF5435}"/>
                  </a:ext>
                </a:extLst>
              </p:cNvPr>
              <p:cNvSpPr/>
              <p:nvPr/>
            </p:nvSpPr>
            <p:spPr>
              <a:xfrm rot="16200000">
                <a:off x="9068385" y="3680491"/>
                <a:ext cx="66023" cy="6357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64" name="Oval 63">
                <a:extLst>
                  <a:ext uri="{FF2B5EF4-FFF2-40B4-BE49-F238E27FC236}">
                    <a16:creationId xmlns:a16="http://schemas.microsoft.com/office/drawing/2014/main" id="{811A34BF-B803-4B8A-84A8-372E0CF346A2}"/>
                  </a:ext>
                </a:extLst>
              </p:cNvPr>
              <p:cNvSpPr/>
              <p:nvPr/>
            </p:nvSpPr>
            <p:spPr>
              <a:xfrm>
                <a:off x="8639521" y="3916206"/>
                <a:ext cx="125635" cy="125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grpSp>
        <p:grpSp>
          <p:nvGrpSpPr>
            <p:cNvPr id="39" name="Group 38">
              <a:extLst>
                <a:ext uri="{FF2B5EF4-FFF2-40B4-BE49-F238E27FC236}">
                  <a16:creationId xmlns:a16="http://schemas.microsoft.com/office/drawing/2014/main" id="{CF54F606-25FD-4D07-AD8D-DD2BCA2C5FCB}"/>
                </a:ext>
              </a:extLst>
            </p:cNvPr>
            <p:cNvGrpSpPr/>
            <p:nvPr/>
          </p:nvGrpSpPr>
          <p:grpSpPr>
            <a:xfrm>
              <a:off x="3660599" y="3487051"/>
              <a:ext cx="297969" cy="591841"/>
              <a:chOff x="9843419" y="3344026"/>
              <a:chExt cx="378255" cy="751312"/>
            </a:xfrm>
            <a:effectLst/>
          </p:grpSpPr>
          <p:sp>
            <p:nvSpPr>
              <p:cNvPr id="51" name="L-Shape 50">
                <a:extLst>
                  <a:ext uri="{FF2B5EF4-FFF2-40B4-BE49-F238E27FC236}">
                    <a16:creationId xmlns:a16="http://schemas.microsoft.com/office/drawing/2014/main" id="{2B0F0270-49AA-4C28-A427-C5CB34029118}"/>
                  </a:ext>
                </a:extLst>
              </p:cNvPr>
              <p:cNvSpPr/>
              <p:nvPr/>
            </p:nvSpPr>
            <p:spPr>
              <a:xfrm flipH="1">
                <a:off x="10005650" y="3848192"/>
                <a:ext cx="216024" cy="247146"/>
              </a:xfrm>
              <a:prstGeom prst="corner">
                <a:avLst>
                  <a:gd name="adj1" fmla="val 53925"/>
                  <a:gd name="adj2" fmla="val 5062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52" name="Oval 51">
                <a:extLst>
                  <a:ext uri="{FF2B5EF4-FFF2-40B4-BE49-F238E27FC236}">
                    <a16:creationId xmlns:a16="http://schemas.microsoft.com/office/drawing/2014/main" id="{71CF818C-E60E-4B78-B871-D817E571D5EE}"/>
                  </a:ext>
                </a:extLst>
              </p:cNvPr>
              <p:cNvSpPr/>
              <p:nvPr/>
            </p:nvSpPr>
            <p:spPr>
              <a:xfrm>
                <a:off x="9874978" y="3344026"/>
                <a:ext cx="125635" cy="125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53" name="Rounded Rectangle 49">
                <a:extLst>
                  <a:ext uri="{FF2B5EF4-FFF2-40B4-BE49-F238E27FC236}">
                    <a16:creationId xmlns:a16="http://schemas.microsoft.com/office/drawing/2014/main" id="{E3C38526-12DD-459E-8140-6FEA3797A0D1}"/>
                  </a:ext>
                </a:extLst>
              </p:cNvPr>
              <p:cNvSpPr/>
              <p:nvPr/>
            </p:nvSpPr>
            <p:spPr>
              <a:xfrm>
                <a:off x="9882556" y="3478466"/>
                <a:ext cx="64591" cy="326652"/>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54" name="Rounded Rectangle 50">
                <a:extLst>
                  <a:ext uri="{FF2B5EF4-FFF2-40B4-BE49-F238E27FC236}">
                    <a16:creationId xmlns:a16="http://schemas.microsoft.com/office/drawing/2014/main" id="{F88B0830-A4E9-4FDF-8062-6044E8BDF1A6}"/>
                  </a:ext>
                </a:extLst>
              </p:cNvPr>
              <p:cNvSpPr/>
              <p:nvPr/>
            </p:nvSpPr>
            <p:spPr>
              <a:xfrm rot="17040000">
                <a:off x="9946802" y="3725589"/>
                <a:ext cx="61544" cy="1559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55" name="Rounded Rectangle 51">
                <a:extLst>
                  <a:ext uri="{FF2B5EF4-FFF2-40B4-BE49-F238E27FC236}">
                    <a16:creationId xmlns:a16="http://schemas.microsoft.com/office/drawing/2014/main" id="{32E74FC9-923D-43D3-9BC7-3B46AA0C8072}"/>
                  </a:ext>
                </a:extLst>
              </p:cNvPr>
              <p:cNvSpPr/>
              <p:nvPr/>
            </p:nvSpPr>
            <p:spPr>
              <a:xfrm rot="-960000">
                <a:off x="10019984" y="3795122"/>
                <a:ext cx="56454" cy="180611"/>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56" name="Rounded Rectangle 52">
                <a:extLst>
                  <a:ext uri="{FF2B5EF4-FFF2-40B4-BE49-F238E27FC236}">
                    <a16:creationId xmlns:a16="http://schemas.microsoft.com/office/drawing/2014/main" id="{C0BF0AF8-8BB4-4A66-A473-9B7711EB1985}"/>
                  </a:ext>
                </a:extLst>
              </p:cNvPr>
              <p:cNvSpPr/>
              <p:nvPr/>
            </p:nvSpPr>
            <p:spPr>
              <a:xfrm rot="-840000">
                <a:off x="9916346" y="3486466"/>
                <a:ext cx="49976" cy="1878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57" name="Rounded Rectangle 53">
                <a:extLst>
                  <a:ext uri="{FF2B5EF4-FFF2-40B4-BE49-F238E27FC236}">
                    <a16:creationId xmlns:a16="http://schemas.microsoft.com/office/drawing/2014/main" id="{25670639-6382-4142-B3C8-7374CFB2C37B}"/>
                  </a:ext>
                </a:extLst>
              </p:cNvPr>
              <p:cNvSpPr/>
              <p:nvPr/>
            </p:nvSpPr>
            <p:spPr>
              <a:xfrm rot="-1740000">
                <a:off x="9965654" y="3638823"/>
                <a:ext cx="45719" cy="1210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58" name="Rounded Rectangle 54">
                <a:extLst>
                  <a:ext uri="{FF2B5EF4-FFF2-40B4-BE49-F238E27FC236}">
                    <a16:creationId xmlns:a16="http://schemas.microsoft.com/office/drawing/2014/main" id="{FAD1191E-9671-4D92-A9A5-2CA3AE6BCEB6}"/>
                  </a:ext>
                </a:extLst>
              </p:cNvPr>
              <p:cNvSpPr/>
              <p:nvPr/>
            </p:nvSpPr>
            <p:spPr>
              <a:xfrm rot="22020000">
                <a:off x="9876850" y="3769639"/>
                <a:ext cx="61544" cy="1559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59" name="Rounded Rectangle 55">
                <a:extLst>
                  <a:ext uri="{FF2B5EF4-FFF2-40B4-BE49-F238E27FC236}">
                    <a16:creationId xmlns:a16="http://schemas.microsoft.com/office/drawing/2014/main" id="{758D5DCB-7B32-4F39-BDE9-50E69CB2DEFB}"/>
                  </a:ext>
                </a:extLst>
              </p:cNvPr>
              <p:cNvSpPr/>
              <p:nvPr/>
            </p:nvSpPr>
            <p:spPr>
              <a:xfrm rot="1320000">
                <a:off x="9843419" y="3884325"/>
                <a:ext cx="53748" cy="191033"/>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60" name="Rounded Rectangle 56">
                <a:extLst>
                  <a:ext uri="{FF2B5EF4-FFF2-40B4-BE49-F238E27FC236}">
                    <a16:creationId xmlns:a16="http://schemas.microsoft.com/office/drawing/2014/main" id="{063A20E3-A68C-408E-BA7E-526366F1A2AE}"/>
                  </a:ext>
                </a:extLst>
              </p:cNvPr>
              <p:cNvSpPr/>
              <p:nvPr/>
            </p:nvSpPr>
            <p:spPr>
              <a:xfrm rot="840000" flipH="1">
                <a:off x="9863380" y="3488154"/>
                <a:ext cx="49976" cy="1878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61" name="Rounded Rectangle 57">
                <a:extLst>
                  <a:ext uri="{FF2B5EF4-FFF2-40B4-BE49-F238E27FC236}">
                    <a16:creationId xmlns:a16="http://schemas.microsoft.com/office/drawing/2014/main" id="{C1FC4BD0-795A-47F0-A58D-AB9ED972CD27}"/>
                  </a:ext>
                </a:extLst>
              </p:cNvPr>
              <p:cNvSpPr/>
              <p:nvPr/>
            </p:nvSpPr>
            <p:spPr>
              <a:xfrm rot="-1740000">
                <a:off x="9865601" y="3623476"/>
                <a:ext cx="45719" cy="1210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grpSp>
        <p:grpSp>
          <p:nvGrpSpPr>
            <p:cNvPr id="40" name="Group 39">
              <a:extLst>
                <a:ext uri="{FF2B5EF4-FFF2-40B4-BE49-F238E27FC236}">
                  <a16:creationId xmlns:a16="http://schemas.microsoft.com/office/drawing/2014/main" id="{B01E43F9-8E45-4ED6-903D-02B8EE327E53}"/>
                </a:ext>
              </a:extLst>
            </p:cNvPr>
            <p:cNvGrpSpPr/>
            <p:nvPr/>
          </p:nvGrpSpPr>
          <p:grpSpPr>
            <a:xfrm>
              <a:off x="3185319" y="3479729"/>
              <a:ext cx="175323" cy="607994"/>
              <a:chOff x="10245939" y="2312752"/>
              <a:chExt cx="222562" cy="771816"/>
            </a:xfrm>
            <a:effectLst/>
          </p:grpSpPr>
          <p:sp>
            <p:nvSpPr>
              <p:cNvPr id="41" name="Oval 40">
                <a:extLst>
                  <a:ext uri="{FF2B5EF4-FFF2-40B4-BE49-F238E27FC236}">
                    <a16:creationId xmlns:a16="http://schemas.microsoft.com/office/drawing/2014/main" id="{89BBACF8-80BC-4483-866E-C9CD6061B8F4}"/>
                  </a:ext>
                </a:extLst>
              </p:cNvPr>
              <p:cNvSpPr/>
              <p:nvPr/>
            </p:nvSpPr>
            <p:spPr>
              <a:xfrm>
                <a:off x="10325283" y="2312752"/>
                <a:ext cx="125635" cy="125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42" name="Rounded Rectangle 38">
                <a:extLst>
                  <a:ext uri="{FF2B5EF4-FFF2-40B4-BE49-F238E27FC236}">
                    <a16:creationId xmlns:a16="http://schemas.microsoft.com/office/drawing/2014/main" id="{ADE627E3-9F52-47D3-9761-931E4B1DFEF5}"/>
                  </a:ext>
                </a:extLst>
              </p:cNvPr>
              <p:cNvSpPr/>
              <p:nvPr/>
            </p:nvSpPr>
            <p:spPr>
              <a:xfrm>
                <a:off x="10319507" y="2445196"/>
                <a:ext cx="64591" cy="326652"/>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43" name="Rounded Rectangle 39">
                <a:extLst>
                  <a:ext uri="{FF2B5EF4-FFF2-40B4-BE49-F238E27FC236}">
                    <a16:creationId xmlns:a16="http://schemas.microsoft.com/office/drawing/2014/main" id="{CA28D560-B5F2-4D44-A311-9609BAECAFB0}"/>
                  </a:ext>
                </a:extLst>
              </p:cNvPr>
              <p:cNvSpPr/>
              <p:nvPr/>
            </p:nvSpPr>
            <p:spPr>
              <a:xfrm rot="19920000">
                <a:off x="10358315" y="2716331"/>
                <a:ext cx="61544" cy="1559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44" name="Rounded Rectangle 40">
                <a:extLst>
                  <a:ext uri="{FF2B5EF4-FFF2-40B4-BE49-F238E27FC236}">
                    <a16:creationId xmlns:a16="http://schemas.microsoft.com/office/drawing/2014/main" id="{393000E2-C701-42BC-9FA1-515222326672}"/>
                  </a:ext>
                </a:extLst>
              </p:cNvPr>
              <p:cNvSpPr/>
              <p:nvPr/>
            </p:nvSpPr>
            <p:spPr>
              <a:xfrm rot="-660000">
                <a:off x="10410677" y="2827690"/>
                <a:ext cx="57824" cy="242377"/>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45" name="Rounded Rectangle 41">
                <a:extLst>
                  <a:ext uri="{FF2B5EF4-FFF2-40B4-BE49-F238E27FC236}">
                    <a16:creationId xmlns:a16="http://schemas.microsoft.com/office/drawing/2014/main" id="{A478D112-B391-44BE-9561-98B3575D7077}"/>
                  </a:ext>
                </a:extLst>
              </p:cNvPr>
              <p:cNvSpPr/>
              <p:nvPr/>
            </p:nvSpPr>
            <p:spPr>
              <a:xfrm rot="-1380000">
                <a:off x="10366230" y="2448830"/>
                <a:ext cx="49976" cy="1878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46" name="Rounded Rectangle 42">
                <a:extLst>
                  <a:ext uri="{FF2B5EF4-FFF2-40B4-BE49-F238E27FC236}">
                    <a16:creationId xmlns:a16="http://schemas.microsoft.com/office/drawing/2014/main" id="{5E3D64A2-3A40-4513-BCD8-EFC9E1BA8CD4}"/>
                  </a:ext>
                </a:extLst>
              </p:cNvPr>
              <p:cNvSpPr/>
              <p:nvPr/>
            </p:nvSpPr>
            <p:spPr>
              <a:xfrm rot="-2400000">
                <a:off x="10419623" y="2580943"/>
                <a:ext cx="45719" cy="1210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47" name="Rounded Rectangle 43">
                <a:extLst>
                  <a:ext uri="{FF2B5EF4-FFF2-40B4-BE49-F238E27FC236}">
                    <a16:creationId xmlns:a16="http://schemas.microsoft.com/office/drawing/2014/main" id="{5EA12B74-D180-4BD6-AB91-0CD601D68809}"/>
                  </a:ext>
                </a:extLst>
              </p:cNvPr>
              <p:cNvSpPr/>
              <p:nvPr/>
            </p:nvSpPr>
            <p:spPr>
              <a:xfrm rot="840000" flipH="1">
                <a:off x="10300331" y="2454884"/>
                <a:ext cx="49976" cy="1878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48" name="Rounded Rectangle 44">
                <a:extLst>
                  <a:ext uri="{FF2B5EF4-FFF2-40B4-BE49-F238E27FC236}">
                    <a16:creationId xmlns:a16="http://schemas.microsoft.com/office/drawing/2014/main" id="{A105CC98-3BB4-420E-84DA-9261E0FC6360}"/>
                  </a:ext>
                </a:extLst>
              </p:cNvPr>
              <p:cNvSpPr/>
              <p:nvPr/>
            </p:nvSpPr>
            <p:spPr>
              <a:xfrm rot="-1740000">
                <a:off x="10302552" y="2590206"/>
                <a:ext cx="45719" cy="1210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49" name="Rounded Rectangle 45">
                <a:extLst>
                  <a:ext uri="{FF2B5EF4-FFF2-40B4-BE49-F238E27FC236}">
                    <a16:creationId xmlns:a16="http://schemas.microsoft.com/office/drawing/2014/main" id="{54565B1F-60EE-4756-A555-93648808DB5F}"/>
                  </a:ext>
                </a:extLst>
              </p:cNvPr>
              <p:cNvSpPr/>
              <p:nvPr/>
            </p:nvSpPr>
            <p:spPr>
              <a:xfrm rot="22440000">
                <a:off x="10307839" y="2722582"/>
                <a:ext cx="61544" cy="1559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sp>
            <p:nvSpPr>
              <p:cNvPr id="50" name="Rounded Rectangle 46">
                <a:extLst>
                  <a:ext uri="{FF2B5EF4-FFF2-40B4-BE49-F238E27FC236}">
                    <a16:creationId xmlns:a16="http://schemas.microsoft.com/office/drawing/2014/main" id="{729AB01D-5259-4912-A088-FE77E08C8FB4}"/>
                  </a:ext>
                </a:extLst>
              </p:cNvPr>
              <p:cNvSpPr/>
              <p:nvPr/>
            </p:nvSpPr>
            <p:spPr>
              <a:xfrm rot="1620000">
                <a:off x="10245939" y="2823373"/>
                <a:ext cx="58183" cy="26119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5" b="1">
                  <a:latin typeface="Arial" pitchFamily="34" charset="0"/>
                  <a:cs typeface="Arial" pitchFamily="34" charset="0"/>
                </a:endParaRPr>
              </a:p>
            </p:txBody>
          </p:sp>
        </p:grpSp>
      </p:grpSp>
    </p:spTree>
    <p:extLst>
      <p:ext uri="{BB962C8B-B14F-4D97-AF65-F5344CB8AC3E}">
        <p14:creationId xmlns:p14="http://schemas.microsoft.com/office/powerpoint/2010/main" val="270766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9" presetClass="emph" presetSubtype="0" nodeType="withEffect">
                                  <p:stCondLst>
                                    <p:cond delay="0"/>
                                  </p:stCondLst>
                                  <p:childTnLst>
                                    <p:set>
                                      <p:cBhvr>
                                        <p:cTn id="9" dur="indefinite"/>
                                        <p:tgtEl>
                                          <p:spTgt spid="22"/>
                                        </p:tgtEl>
                                        <p:attrNameLst>
                                          <p:attrName>style.opacity</p:attrName>
                                        </p:attrNameLst>
                                      </p:cBhvr>
                                      <p:to>
                                        <p:strVal val="0.5"/>
                                      </p:to>
                                    </p:set>
                                    <p:animEffect filter="image" prLst="opacity: 0.5">
                                      <p:cBhvr rctx="IE">
                                        <p:cTn id="10" dur="indefinite"/>
                                        <p:tgtEl>
                                          <p:spTgt spid="22"/>
                                        </p:tgtEl>
                                      </p:cBhvr>
                                    </p:animEffect>
                                  </p:childTnLst>
                                </p:cTn>
                              </p:par>
                              <p:par>
                                <p:cTn id="11" presetID="9" presetClass="emph" presetSubtype="0" grpId="0" nodeType="withEffect">
                                  <p:stCondLst>
                                    <p:cond delay="0"/>
                                  </p:stCondLst>
                                  <p:childTnLst>
                                    <p:set>
                                      <p:cBhvr>
                                        <p:cTn id="12" dur="indefinite"/>
                                        <p:tgtEl>
                                          <p:spTgt spid="12"/>
                                        </p:tgtEl>
                                        <p:attrNameLst>
                                          <p:attrName>style.opacity</p:attrName>
                                        </p:attrNameLst>
                                      </p:cBhvr>
                                      <p:to>
                                        <p:strVal val="0.5"/>
                                      </p:to>
                                    </p:set>
                                    <p:animEffect filter="image" prLst="opacity: 0.5">
                                      <p:cBhvr rctx="IE">
                                        <p:cTn id="13" dur="indefinite"/>
                                        <p:tgtEl>
                                          <p:spTgt spid="12"/>
                                        </p:tgtEl>
                                      </p:cBhvr>
                                    </p:animEffect>
                                  </p:childTnLst>
                                </p:cTn>
                              </p:par>
                              <p:par>
                                <p:cTn id="14" presetID="9" presetClass="emph" presetSubtype="0" grpId="0" nodeType="withEffect">
                                  <p:stCondLst>
                                    <p:cond delay="0"/>
                                  </p:stCondLst>
                                  <p:childTnLst>
                                    <p:set>
                                      <p:cBhvr>
                                        <p:cTn id="15" dur="indefinite"/>
                                        <p:tgtEl>
                                          <p:spTgt spid="24"/>
                                        </p:tgtEl>
                                        <p:attrNameLst>
                                          <p:attrName>style.opacity</p:attrName>
                                        </p:attrNameLst>
                                      </p:cBhvr>
                                      <p:to>
                                        <p:strVal val="0.5"/>
                                      </p:to>
                                    </p:set>
                                    <p:animEffect filter="image" prLst="opacity: 0.5">
                                      <p:cBhvr rctx="IE">
                                        <p:cTn id="16" dur="indefinite"/>
                                        <p:tgtEl>
                                          <p:spTgt spid="24"/>
                                        </p:tgtEl>
                                      </p:cBhvr>
                                    </p:animEffect>
                                  </p:childTnLst>
                                </p:cTn>
                              </p:par>
                              <p:par>
                                <p:cTn id="17" presetID="9" presetClass="emph" presetSubtype="0" nodeType="withEffect">
                                  <p:stCondLst>
                                    <p:cond delay="0"/>
                                  </p:stCondLst>
                                  <p:childTnLst>
                                    <p:set>
                                      <p:cBhvr>
                                        <p:cTn id="18" dur="indefinite"/>
                                        <p:tgtEl>
                                          <p:spTgt spid="25"/>
                                        </p:tgtEl>
                                        <p:attrNameLst>
                                          <p:attrName>style.opacity</p:attrName>
                                        </p:attrNameLst>
                                      </p:cBhvr>
                                      <p:to>
                                        <p:strVal val="0.5"/>
                                      </p:to>
                                    </p:set>
                                    <p:animEffect filter="image" prLst="opacity: 0.5">
                                      <p:cBhvr rctx="IE">
                                        <p:cTn id="19" dur="indefinite"/>
                                        <p:tgtEl>
                                          <p:spTgt spid="25"/>
                                        </p:tgtEl>
                                      </p:cBhvr>
                                    </p:animEffect>
                                  </p:childTnLst>
                                </p:cTn>
                              </p:par>
                              <p:par>
                                <p:cTn id="20" presetID="9" presetClass="emph" presetSubtype="0" grpId="0" nodeType="withEffect">
                                  <p:stCondLst>
                                    <p:cond delay="0"/>
                                  </p:stCondLst>
                                  <p:childTnLst>
                                    <p:set>
                                      <p:cBhvr>
                                        <p:cTn id="21" dur="indefinite"/>
                                        <p:tgtEl>
                                          <p:spTgt spid="15"/>
                                        </p:tgtEl>
                                        <p:attrNameLst>
                                          <p:attrName>style.opacity</p:attrName>
                                        </p:attrNameLst>
                                      </p:cBhvr>
                                      <p:to>
                                        <p:strVal val="0.5"/>
                                      </p:to>
                                    </p:set>
                                    <p:animEffect filter="image" prLst="opacity: 0.5">
                                      <p:cBhvr rctx="IE">
                                        <p:cTn id="22" dur="indefinite"/>
                                        <p:tgtEl>
                                          <p:spTgt spid="15"/>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9" presetClass="emph" presetSubtype="0" nodeType="withEffect">
                                  <p:stCondLst>
                                    <p:cond delay="0"/>
                                  </p:stCondLst>
                                  <p:childTnLst>
                                    <p:set>
                                      <p:cBhvr>
                                        <p:cTn id="32" dur="indefinite"/>
                                        <p:tgtEl>
                                          <p:spTgt spid="28"/>
                                        </p:tgtEl>
                                        <p:attrNameLst>
                                          <p:attrName>style.opacity</p:attrName>
                                        </p:attrNameLst>
                                      </p:cBhvr>
                                      <p:to>
                                        <p:strVal val="0.5"/>
                                      </p:to>
                                    </p:set>
                                    <p:animEffect filter="image" prLst="opacity: 0.5">
                                      <p:cBhvr rctx="IE">
                                        <p:cTn id="33" dur="indefinite"/>
                                        <p:tgtEl>
                                          <p:spTgt spid="28"/>
                                        </p:tgtEl>
                                      </p:cBhvr>
                                    </p:animEffect>
                                  </p:childTnLst>
                                </p:cTn>
                              </p:par>
                              <p:par>
                                <p:cTn id="34" presetID="9" presetClass="emph" presetSubtype="0" grpId="0" nodeType="withEffect">
                                  <p:stCondLst>
                                    <p:cond delay="0"/>
                                  </p:stCondLst>
                                  <p:childTnLst>
                                    <p:set>
                                      <p:cBhvr>
                                        <p:cTn id="35" dur="indefinite"/>
                                        <p:tgtEl>
                                          <p:spTgt spid="13"/>
                                        </p:tgtEl>
                                        <p:attrNameLst>
                                          <p:attrName>style.opacity</p:attrName>
                                        </p:attrNameLst>
                                      </p:cBhvr>
                                      <p:to>
                                        <p:strVal val="0.5"/>
                                      </p:to>
                                    </p:set>
                                    <p:animEffect filter="image" prLst="opacity: 0.5">
                                      <p:cBhvr rctx="IE">
                                        <p:cTn id="36"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5" grpId="0" animBg="1"/>
      <p:bldP spid="24" grpId="0" animBg="1"/>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125687"/>
                </a:solidFill>
              </a:rPr>
              <a:t>Types of Machine Learning</a:t>
            </a:r>
            <a:endParaRPr lang="en-US" noProof="0"/>
          </a:p>
        </p:txBody>
      </p:sp>
      <p:sp>
        <p:nvSpPr>
          <p:cNvPr id="3" name="Rounded Rectangle 2"/>
          <p:cNvSpPr/>
          <p:nvPr/>
        </p:nvSpPr>
        <p:spPr>
          <a:xfrm>
            <a:off x="218886" y="3308166"/>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Machine</a:t>
            </a:r>
            <a:br>
              <a:rPr lang="fr-FR" sz="1596" b="1">
                <a:solidFill>
                  <a:schemeClr val="tx1"/>
                </a:solidFill>
              </a:rPr>
            </a:br>
            <a:r>
              <a:rPr lang="fr-FR" sz="1596" b="1">
                <a:solidFill>
                  <a:schemeClr val="tx1"/>
                </a:solidFill>
              </a:rPr>
              <a:t>Learning</a:t>
            </a:r>
          </a:p>
        </p:txBody>
      </p:sp>
      <p:sp>
        <p:nvSpPr>
          <p:cNvPr id="11" name="Rounded Rectangle 10"/>
          <p:cNvSpPr/>
          <p:nvPr/>
        </p:nvSpPr>
        <p:spPr>
          <a:xfrm>
            <a:off x="2590399" y="4699964"/>
            <a:ext cx="1824276"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596" b="1">
                <a:solidFill>
                  <a:schemeClr val="tx1"/>
                </a:solidFill>
              </a:rPr>
              <a:t>Supervised</a:t>
            </a:r>
            <a:br>
              <a:rPr lang="fr-FR" sz="1596" b="1">
                <a:solidFill>
                  <a:schemeClr val="tx1"/>
                </a:solidFill>
              </a:rPr>
            </a:br>
            <a:r>
              <a:rPr lang="fr-FR" sz="1596" b="1">
                <a:solidFill>
                  <a:schemeClr val="tx1"/>
                </a:solidFill>
              </a:rPr>
              <a:t>Learning</a:t>
            </a:r>
          </a:p>
        </p:txBody>
      </p:sp>
      <p:sp>
        <p:nvSpPr>
          <p:cNvPr id="13" name="Rounded Rectangle 12"/>
          <p:cNvSpPr/>
          <p:nvPr/>
        </p:nvSpPr>
        <p:spPr>
          <a:xfrm>
            <a:off x="5259873" y="4165912"/>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Regression</a:t>
            </a:r>
          </a:p>
        </p:txBody>
      </p:sp>
      <p:sp>
        <p:nvSpPr>
          <p:cNvPr id="14" name="Rounded Rectangle 13"/>
          <p:cNvSpPr/>
          <p:nvPr/>
        </p:nvSpPr>
        <p:spPr>
          <a:xfrm>
            <a:off x="5259873" y="5245275"/>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Classification</a:t>
            </a:r>
          </a:p>
        </p:txBody>
      </p:sp>
      <p:sp>
        <p:nvSpPr>
          <p:cNvPr id="12" name="Rounded Rectangle 11"/>
          <p:cNvSpPr/>
          <p:nvPr/>
        </p:nvSpPr>
        <p:spPr>
          <a:xfrm>
            <a:off x="2590399" y="1991165"/>
            <a:ext cx="1824276"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Unsupervised</a:t>
            </a:r>
            <a:br>
              <a:rPr lang="fr-FR" sz="1596" b="1">
                <a:solidFill>
                  <a:schemeClr val="tx1"/>
                </a:solidFill>
              </a:rPr>
            </a:br>
            <a:r>
              <a:rPr lang="fr-FR" sz="1596" b="1">
                <a:solidFill>
                  <a:schemeClr val="tx1"/>
                </a:solidFill>
              </a:rPr>
              <a:t>Learning</a:t>
            </a:r>
          </a:p>
        </p:txBody>
      </p:sp>
      <p:sp>
        <p:nvSpPr>
          <p:cNvPr id="15" name="Rounded Rectangle 14"/>
          <p:cNvSpPr/>
          <p:nvPr/>
        </p:nvSpPr>
        <p:spPr>
          <a:xfrm>
            <a:off x="5258886" y="1980701"/>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Clustering</a:t>
            </a:r>
          </a:p>
        </p:txBody>
      </p:sp>
      <p:cxnSp>
        <p:nvCxnSpPr>
          <p:cNvPr id="20" name="Straight Connector 19"/>
          <p:cNvCxnSpPr>
            <a:cxnSpLocks/>
            <a:stCxn id="3" idx="3"/>
            <a:endCxn id="11" idx="1"/>
          </p:cNvCxnSpPr>
          <p:nvPr/>
        </p:nvCxnSpPr>
        <p:spPr>
          <a:xfrm>
            <a:off x="1769520" y="3673021"/>
            <a:ext cx="820879" cy="139179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3" idx="3"/>
            <a:endCxn id="12" idx="1"/>
          </p:cNvCxnSpPr>
          <p:nvPr/>
        </p:nvCxnSpPr>
        <p:spPr>
          <a:xfrm flipV="1">
            <a:off x="1769520" y="2356020"/>
            <a:ext cx="820879" cy="131700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15" idx="1"/>
          </p:cNvCxnSpPr>
          <p:nvPr/>
        </p:nvCxnSpPr>
        <p:spPr>
          <a:xfrm flipV="1">
            <a:off x="4414675" y="2345556"/>
            <a:ext cx="844211" cy="1046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3"/>
            <a:endCxn id="13" idx="1"/>
          </p:cNvCxnSpPr>
          <p:nvPr/>
        </p:nvCxnSpPr>
        <p:spPr>
          <a:xfrm flipV="1">
            <a:off x="4414675" y="4530767"/>
            <a:ext cx="845198" cy="534052"/>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3"/>
            <a:endCxn id="14" idx="1"/>
          </p:cNvCxnSpPr>
          <p:nvPr/>
        </p:nvCxnSpPr>
        <p:spPr>
          <a:xfrm>
            <a:off x="4414675" y="5064819"/>
            <a:ext cx="845198" cy="54531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83726" y="1232585"/>
            <a:ext cx="1606842" cy="307016"/>
          </a:xfrm>
          <a:prstGeom prst="rect">
            <a:avLst/>
          </a:prstGeom>
          <a:noFill/>
        </p:spPr>
        <p:txBody>
          <a:bodyPr wrap="none" rtlCol="0">
            <a:spAutoFit/>
          </a:bodyPr>
          <a:lstStyle/>
          <a:p>
            <a:pPr algn="ctr"/>
            <a:r>
              <a:rPr lang="en-US" sz="1397" b="1">
                <a:solidFill>
                  <a:schemeClr val="tx2"/>
                </a:solidFill>
                <a:latin typeface="Arial" pitchFamily="34" charset="0"/>
                <a:cs typeface="Arial" pitchFamily="34" charset="0"/>
              </a:rPr>
              <a:t>Type of Learning</a:t>
            </a:r>
          </a:p>
        </p:txBody>
      </p:sp>
      <p:sp>
        <p:nvSpPr>
          <p:cNvPr id="37" name="TextBox 36"/>
          <p:cNvSpPr txBox="1"/>
          <p:nvPr/>
        </p:nvSpPr>
        <p:spPr>
          <a:xfrm>
            <a:off x="4773477" y="1247870"/>
            <a:ext cx="2310673" cy="307016"/>
          </a:xfrm>
          <a:prstGeom prst="rect">
            <a:avLst/>
          </a:prstGeom>
          <a:noFill/>
        </p:spPr>
        <p:txBody>
          <a:bodyPr wrap="none" rtlCol="0">
            <a:spAutoFit/>
          </a:bodyPr>
          <a:lstStyle/>
          <a:p>
            <a:pPr algn="ctr"/>
            <a:r>
              <a:rPr lang="en-US" sz="1397" b="1">
                <a:solidFill>
                  <a:schemeClr val="tx2"/>
                </a:solidFill>
                <a:latin typeface="Arial" pitchFamily="34" charset="0"/>
                <a:cs typeface="Arial" pitchFamily="34" charset="0"/>
              </a:rPr>
              <a:t>Categories of Algorithms</a:t>
            </a:r>
          </a:p>
        </p:txBody>
      </p:sp>
      <p:sp>
        <p:nvSpPr>
          <p:cNvPr id="78" name="Rounded Rectangle 12">
            <a:extLst>
              <a:ext uri="{FF2B5EF4-FFF2-40B4-BE49-F238E27FC236}">
                <a16:creationId xmlns:a16="http://schemas.microsoft.com/office/drawing/2014/main" id="{A34475DE-4882-4797-8301-C5318F6FFE1A}"/>
              </a:ext>
            </a:extLst>
          </p:cNvPr>
          <p:cNvSpPr/>
          <p:nvPr/>
        </p:nvSpPr>
        <p:spPr>
          <a:xfrm>
            <a:off x="10948305" y="1974448"/>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Neural Networks</a:t>
            </a:r>
          </a:p>
        </p:txBody>
      </p:sp>
      <p:sp>
        <p:nvSpPr>
          <p:cNvPr id="79" name="Rounded Rectangle 12">
            <a:extLst>
              <a:ext uri="{FF2B5EF4-FFF2-40B4-BE49-F238E27FC236}">
                <a16:creationId xmlns:a16="http://schemas.microsoft.com/office/drawing/2014/main" id="{721AE31B-F9D5-42CF-BDE3-18E9D30CED56}"/>
              </a:ext>
            </a:extLst>
          </p:cNvPr>
          <p:cNvSpPr/>
          <p:nvPr/>
        </p:nvSpPr>
        <p:spPr>
          <a:xfrm>
            <a:off x="6946838" y="1979611"/>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K-Means,</a:t>
            </a:r>
          </a:p>
          <a:p>
            <a:pPr lvl="0" algn="ctr"/>
            <a:r>
              <a:rPr lang="en-GB" sz="1200">
                <a:solidFill>
                  <a:schemeClr val="accent3">
                    <a:lumMod val="50000"/>
                  </a:schemeClr>
                </a:solidFill>
              </a:rPr>
              <a:t>K-Medoids</a:t>
            </a:r>
          </a:p>
        </p:txBody>
      </p:sp>
      <p:sp>
        <p:nvSpPr>
          <p:cNvPr id="80" name="Rounded Rectangle 12">
            <a:extLst>
              <a:ext uri="{FF2B5EF4-FFF2-40B4-BE49-F238E27FC236}">
                <a16:creationId xmlns:a16="http://schemas.microsoft.com/office/drawing/2014/main" id="{C2AD31DB-4C7A-46BA-8727-586C89F58788}"/>
              </a:ext>
            </a:extLst>
          </p:cNvPr>
          <p:cNvSpPr/>
          <p:nvPr/>
        </p:nvSpPr>
        <p:spPr>
          <a:xfrm>
            <a:off x="8012438" y="1979599"/>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Hierarchical</a:t>
            </a:r>
          </a:p>
        </p:txBody>
      </p:sp>
      <p:sp>
        <p:nvSpPr>
          <p:cNvPr id="81" name="Rounded Rectangle 12">
            <a:extLst>
              <a:ext uri="{FF2B5EF4-FFF2-40B4-BE49-F238E27FC236}">
                <a16:creationId xmlns:a16="http://schemas.microsoft.com/office/drawing/2014/main" id="{4FB4B962-8656-41D1-B7C4-36C2C4AF6443}"/>
              </a:ext>
            </a:extLst>
          </p:cNvPr>
          <p:cNvSpPr/>
          <p:nvPr/>
        </p:nvSpPr>
        <p:spPr>
          <a:xfrm>
            <a:off x="9074438" y="1976681"/>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Gaussian Mixture</a:t>
            </a:r>
          </a:p>
        </p:txBody>
      </p:sp>
      <p:sp>
        <p:nvSpPr>
          <p:cNvPr id="83" name="Rounded Rectangle 12">
            <a:extLst>
              <a:ext uri="{FF2B5EF4-FFF2-40B4-BE49-F238E27FC236}">
                <a16:creationId xmlns:a16="http://schemas.microsoft.com/office/drawing/2014/main" id="{DCFC658F-F933-41AF-8712-D4266E0CA4B9}"/>
              </a:ext>
            </a:extLst>
          </p:cNvPr>
          <p:cNvSpPr/>
          <p:nvPr/>
        </p:nvSpPr>
        <p:spPr>
          <a:xfrm>
            <a:off x="6946838" y="4164822"/>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Support Vector Machines</a:t>
            </a:r>
          </a:p>
        </p:txBody>
      </p:sp>
      <p:sp>
        <p:nvSpPr>
          <p:cNvPr id="84" name="Rounded Rectangle 12">
            <a:extLst>
              <a:ext uri="{FF2B5EF4-FFF2-40B4-BE49-F238E27FC236}">
                <a16:creationId xmlns:a16="http://schemas.microsoft.com/office/drawing/2014/main" id="{5C178249-6535-43CC-807E-23FE1B2DDC29}"/>
              </a:ext>
            </a:extLst>
          </p:cNvPr>
          <p:cNvSpPr/>
          <p:nvPr/>
        </p:nvSpPr>
        <p:spPr>
          <a:xfrm>
            <a:off x="8016555" y="4164822"/>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Discriminant</a:t>
            </a:r>
            <a:r>
              <a:rPr lang="fr-FR" sz="1200">
                <a:solidFill>
                  <a:schemeClr val="accent3">
                    <a:lumMod val="50000"/>
                  </a:schemeClr>
                </a:solidFill>
              </a:rPr>
              <a:t> </a:t>
            </a:r>
            <a:r>
              <a:rPr lang="en-GB" sz="1200">
                <a:solidFill>
                  <a:schemeClr val="accent3">
                    <a:lumMod val="50000"/>
                  </a:schemeClr>
                </a:solidFill>
              </a:rPr>
              <a:t>Analysis</a:t>
            </a:r>
          </a:p>
        </p:txBody>
      </p:sp>
      <p:sp>
        <p:nvSpPr>
          <p:cNvPr id="86" name="Rounded Rectangle 12">
            <a:extLst>
              <a:ext uri="{FF2B5EF4-FFF2-40B4-BE49-F238E27FC236}">
                <a16:creationId xmlns:a16="http://schemas.microsoft.com/office/drawing/2014/main" id="{0EB0EB76-E58F-4D37-B97F-177CE28CC72B}"/>
              </a:ext>
            </a:extLst>
          </p:cNvPr>
          <p:cNvSpPr/>
          <p:nvPr/>
        </p:nvSpPr>
        <p:spPr>
          <a:xfrm>
            <a:off x="9086272" y="4164822"/>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Nearest </a:t>
            </a:r>
            <a:r>
              <a:rPr lang="en-GB" sz="1200" err="1">
                <a:solidFill>
                  <a:schemeClr val="accent3">
                    <a:lumMod val="50000"/>
                  </a:schemeClr>
                </a:solidFill>
              </a:rPr>
              <a:t>Neighbor</a:t>
            </a:r>
            <a:endParaRPr lang="en-GB" sz="1200">
              <a:solidFill>
                <a:schemeClr val="accent3">
                  <a:lumMod val="50000"/>
                </a:schemeClr>
              </a:solidFill>
            </a:endParaRPr>
          </a:p>
        </p:txBody>
      </p:sp>
      <p:sp>
        <p:nvSpPr>
          <p:cNvPr id="87" name="Rounded Rectangle 12">
            <a:extLst>
              <a:ext uri="{FF2B5EF4-FFF2-40B4-BE49-F238E27FC236}">
                <a16:creationId xmlns:a16="http://schemas.microsoft.com/office/drawing/2014/main" id="{4FC8109A-70D4-494F-B443-7350DB2645DA}"/>
              </a:ext>
            </a:extLst>
          </p:cNvPr>
          <p:cNvSpPr/>
          <p:nvPr/>
        </p:nvSpPr>
        <p:spPr>
          <a:xfrm>
            <a:off x="10948305" y="4162798"/>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Neural Networks</a:t>
            </a:r>
          </a:p>
        </p:txBody>
      </p:sp>
      <p:sp>
        <p:nvSpPr>
          <p:cNvPr id="88" name="Rounded Rectangle 12">
            <a:extLst>
              <a:ext uri="{FF2B5EF4-FFF2-40B4-BE49-F238E27FC236}">
                <a16:creationId xmlns:a16="http://schemas.microsoft.com/office/drawing/2014/main" id="{0511F012-1A99-4022-A4F8-725CF6456497}"/>
              </a:ext>
            </a:extLst>
          </p:cNvPr>
          <p:cNvSpPr/>
          <p:nvPr/>
        </p:nvSpPr>
        <p:spPr>
          <a:xfrm>
            <a:off x="6946838" y="5245275"/>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Support Vector Machines</a:t>
            </a:r>
          </a:p>
        </p:txBody>
      </p:sp>
      <p:sp>
        <p:nvSpPr>
          <p:cNvPr id="89" name="Rounded Rectangle 12">
            <a:extLst>
              <a:ext uri="{FF2B5EF4-FFF2-40B4-BE49-F238E27FC236}">
                <a16:creationId xmlns:a16="http://schemas.microsoft.com/office/drawing/2014/main" id="{F00B2CCA-3E96-4507-8B9F-E758AE43B252}"/>
              </a:ext>
            </a:extLst>
          </p:cNvPr>
          <p:cNvSpPr/>
          <p:nvPr/>
        </p:nvSpPr>
        <p:spPr>
          <a:xfrm>
            <a:off x="8014357" y="5249990"/>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Discriminant</a:t>
            </a:r>
            <a:r>
              <a:rPr lang="fr-FR" sz="1200">
                <a:solidFill>
                  <a:schemeClr val="accent3">
                    <a:lumMod val="50000"/>
                  </a:schemeClr>
                </a:solidFill>
              </a:rPr>
              <a:t> </a:t>
            </a:r>
            <a:r>
              <a:rPr lang="en-GB" sz="1200">
                <a:solidFill>
                  <a:schemeClr val="accent3">
                    <a:lumMod val="50000"/>
                  </a:schemeClr>
                </a:solidFill>
              </a:rPr>
              <a:t>Analysis</a:t>
            </a:r>
          </a:p>
        </p:txBody>
      </p:sp>
      <p:sp>
        <p:nvSpPr>
          <p:cNvPr id="91" name="Rounded Rectangle 12">
            <a:extLst>
              <a:ext uri="{FF2B5EF4-FFF2-40B4-BE49-F238E27FC236}">
                <a16:creationId xmlns:a16="http://schemas.microsoft.com/office/drawing/2014/main" id="{CD9C3BB7-C2B6-49D7-A1AA-70E832BA8779}"/>
              </a:ext>
            </a:extLst>
          </p:cNvPr>
          <p:cNvSpPr/>
          <p:nvPr/>
        </p:nvSpPr>
        <p:spPr>
          <a:xfrm>
            <a:off x="9089088" y="5245275"/>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Nearest </a:t>
            </a:r>
            <a:r>
              <a:rPr lang="en-GB" sz="1200" err="1">
                <a:solidFill>
                  <a:schemeClr val="accent3">
                    <a:lumMod val="50000"/>
                  </a:schemeClr>
                </a:solidFill>
              </a:rPr>
              <a:t>Neighbor</a:t>
            </a:r>
            <a:endParaRPr lang="en-GB" sz="1200">
              <a:solidFill>
                <a:schemeClr val="accent3">
                  <a:lumMod val="50000"/>
                </a:schemeClr>
              </a:solidFill>
            </a:endParaRPr>
          </a:p>
        </p:txBody>
      </p:sp>
      <p:sp>
        <p:nvSpPr>
          <p:cNvPr id="92" name="Rounded Rectangle 12">
            <a:extLst>
              <a:ext uri="{FF2B5EF4-FFF2-40B4-BE49-F238E27FC236}">
                <a16:creationId xmlns:a16="http://schemas.microsoft.com/office/drawing/2014/main" id="{CDE100CE-A01E-40C5-AEDE-69FC20C32238}"/>
              </a:ext>
            </a:extLst>
          </p:cNvPr>
          <p:cNvSpPr/>
          <p:nvPr/>
        </p:nvSpPr>
        <p:spPr>
          <a:xfrm>
            <a:off x="10948305" y="5239991"/>
            <a:ext cx="1062000" cy="730800"/>
          </a:xfrm>
          <a:prstGeom prst="roundRect">
            <a:avLst>
              <a:gd name="adj" fmla="val 6153"/>
            </a:avLst>
          </a:prstGeom>
          <a:solidFill>
            <a:schemeClr val="accent6">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200">
                <a:solidFill>
                  <a:schemeClr val="accent3">
                    <a:lumMod val="50000"/>
                  </a:schemeClr>
                </a:solidFill>
              </a:rPr>
              <a:t>Neural Networks</a:t>
            </a:r>
          </a:p>
        </p:txBody>
      </p:sp>
      <p:sp>
        <p:nvSpPr>
          <p:cNvPr id="93" name="Rectangle: Rounded Corners 92">
            <a:extLst>
              <a:ext uri="{FF2B5EF4-FFF2-40B4-BE49-F238E27FC236}">
                <a16:creationId xmlns:a16="http://schemas.microsoft.com/office/drawing/2014/main" id="{1B8129F5-EB79-4074-AD03-F8E914B71877}"/>
              </a:ext>
            </a:extLst>
          </p:cNvPr>
          <p:cNvSpPr/>
          <p:nvPr/>
        </p:nvSpPr>
        <p:spPr>
          <a:xfrm>
            <a:off x="10946660" y="1836720"/>
            <a:ext cx="1070400" cy="4402312"/>
          </a:xfrm>
          <a:prstGeom prst="roundRect">
            <a:avLst/>
          </a:prstGeom>
          <a:noFill/>
          <a:ln>
            <a:solidFill>
              <a:srgbClr val="176DA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94" name="TextBox 93">
            <a:extLst>
              <a:ext uri="{FF2B5EF4-FFF2-40B4-BE49-F238E27FC236}">
                <a16:creationId xmlns:a16="http://schemas.microsoft.com/office/drawing/2014/main" id="{9E8A29DE-7F09-4E02-BB44-8ADE8CE85D36}"/>
              </a:ext>
            </a:extLst>
          </p:cNvPr>
          <p:cNvSpPr txBox="1"/>
          <p:nvPr/>
        </p:nvSpPr>
        <p:spPr>
          <a:xfrm>
            <a:off x="10722005" y="1456765"/>
            <a:ext cx="1425390" cy="307328"/>
          </a:xfrm>
          <a:prstGeom prst="rect">
            <a:avLst/>
          </a:prstGeom>
          <a:noFill/>
        </p:spPr>
        <p:txBody>
          <a:bodyPr wrap="none" rtlCol="0">
            <a:spAutoFit/>
          </a:bodyPr>
          <a:lstStyle/>
          <a:p>
            <a:pPr algn="ctr"/>
            <a:r>
              <a:rPr lang="en-US" sz="1397" b="1">
                <a:solidFill>
                  <a:schemeClr val="tx2"/>
                </a:solidFill>
                <a:latin typeface="Arial" pitchFamily="34" charset="0"/>
                <a:cs typeface="Arial" pitchFamily="34" charset="0"/>
              </a:rPr>
              <a:t>Deep Learning</a:t>
            </a:r>
          </a:p>
        </p:txBody>
      </p:sp>
      <p:sp>
        <p:nvSpPr>
          <p:cNvPr id="4" name="TextBox 3">
            <a:extLst>
              <a:ext uri="{FF2B5EF4-FFF2-40B4-BE49-F238E27FC236}">
                <a16:creationId xmlns:a16="http://schemas.microsoft.com/office/drawing/2014/main" id="{7D3CD622-2145-401A-89F7-488EBD6C2EC9}"/>
              </a:ext>
            </a:extLst>
          </p:cNvPr>
          <p:cNvSpPr txBox="1"/>
          <p:nvPr/>
        </p:nvSpPr>
        <p:spPr>
          <a:xfrm>
            <a:off x="10341362" y="2139793"/>
            <a:ext cx="415025" cy="400110"/>
          </a:xfrm>
          <a:prstGeom prst="rect">
            <a:avLst/>
          </a:prstGeom>
          <a:noFill/>
        </p:spPr>
        <p:txBody>
          <a:bodyPr wrap="square" rtlCol="0">
            <a:spAutoFit/>
          </a:bodyPr>
          <a:lstStyle/>
          <a:p>
            <a:r>
              <a:rPr lang="en-GB" sz="2000">
                <a:solidFill>
                  <a:schemeClr val="accent3"/>
                </a:solidFill>
                <a:latin typeface="Arial" pitchFamily="34" charset="0"/>
                <a:cs typeface="Arial" pitchFamily="34" charset="0"/>
              </a:rPr>
              <a:t>…</a:t>
            </a:r>
          </a:p>
        </p:txBody>
      </p:sp>
      <p:sp>
        <p:nvSpPr>
          <p:cNvPr id="95" name="TextBox 94">
            <a:extLst>
              <a:ext uri="{FF2B5EF4-FFF2-40B4-BE49-F238E27FC236}">
                <a16:creationId xmlns:a16="http://schemas.microsoft.com/office/drawing/2014/main" id="{8391FB4D-F8FE-47E1-B07A-47B2C48C2BAB}"/>
              </a:ext>
            </a:extLst>
          </p:cNvPr>
          <p:cNvSpPr txBox="1"/>
          <p:nvPr/>
        </p:nvSpPr>
        <p:spPr>
          <a:xfrm>
            <a:off x="10341362" y="4293125"/>
            <a:ext cx="415025" cy="400110"/>
          </a:xfrm>
          <a:prstGeom prst="rect">
            <a:avLst/>
          </a:prstGeom>
          <a:noFill/>
        </p:spPr>
        <p:txBody>
          <a:bodyPr wrap="square" rtlCol="0">
            <a:spAutoFit/>
          </a:bodyPr>
          <a:lstStyle/>
          <a:p>
            <a:r>
              <a:rPr lang="en-GB" sz="2000">
                <a:solidFill>
                  <a:schemeClr val="accent3"/>
                </a:solidFill>
                <a:latin typeface="Arial" pitchFamily="34" charset="0"/>
                <a:cs typeface="Arial" pitchFamily="34" charset="0"/>
              </a:rPr>
              <a:t>…</a:t>
            </a:r>
          </a:p>
        </p:txBody>
      </p:sp>
      <p:sp>
        <p:nvSpPr>
          <p:cNvPr id="96" name="TextBox 95">
            <a:extLst>
              <a:ext uri="{FF2B5EF4-FFF2-40B4-BE49-F238E27FC236}">
                <a16:creationId xmlns:a16="http://schemas.microsoft.com/office/drawing/2014/main" id="{9574E7DF-8401-488B-8AA6-12EB6BE58B38}"/>
              </a:ext>
            </a:extLst>
          </p:cNvPr>
          <p:cNvSpPr txBox="1"/>
          <p:nvPr/>
        </p:nvSpPr>
        <p:spPr>
          <a:xfrm>
            <a:off x="10341362" y="5337474"/>
            <a:ext cx="415025" cy="400110"/>
          </a:xfrm>
          <a:prstGeom prst="rect">
            <a:avLst/>
          </a:prstGeom>
          <a:noFill/>
        </p:spPr>
        <p:txBody>
          <a:bodyPr wrap="square" rtlCol="0">
            <a:spAutoFit/>
          </a:bodyPr>
          <a:lstStyle/>
          <a:p>
            <a:r>
              <a:rPr lang="en-GB" sz="2000">
                <a:solidFill>
                  <a:schemeClr val="accent3"/>
                </a:solidFill>
                <a:latin typeface="Arial" pitchFamily="34" charset="0"/>
                <a:cs typeface="Arial" pitchFamily="34" charset="0"/>
              </a:rPr>
              <a:t>…</a:t>
            </a:r>
          </a:p>
        </p:txBody>
      </p:sp>
    </p:spTree>
    <p:extLst>
      <p:ext uri="{BB962C8B-B14F-4D97-AF65-F5344CB8AC3E}">
        <p14:creationId xmlns:p14="http://schemas.microsoft.com/office/powerpoint/2010/main" val="1423537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chorCtr="0">
            <a:noAutofit/>
          </a:bodyPr>
          <a:lstStyle/>
          <a:p>
            <a:pPr algn="just"/>
            <a:r>
              <a:rPr lang="en-US"/>
              <a:t>Machine Learning vs Deep Learning</a:t>
            </a:r>
          </a:p>
        </p:txBody>
      </p:sp>
      <p:grpSp>
        <p:nvGrpSpPr>
          <p:cNvPr id="78" name="Group 77"/>
          <p:cNvGrpSpPr/>
          <p:nvPr/>
        </p:nvGrpSpPr>
        <p:grpSpPr>
          <a:xfrm>
            <a:off x="190547" y="1943664"/>
            <a:ext cx="6894157" cy="2147964"/>
            <a:chOff x="914400" y="1631212"/>
            <a:chExt cx="7239000" cy="2407388"/>
          </a:xfrm>
        </p:grpSpPr>
        <p:sp>
          <p:nvSpPr>
            <p:cNvPr id="82" name="Rounded Rectangle 81"/>
            <p:cNvSpPr/>
            <p:nvPr/>
          </p:nvSpPr>
          <p:spPr>
            <a:xfrm>
              <a:off x="914400" y="1631212"/>
              <a:ext cx="2819400" cy="6858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latin typeface="Arial" pitchFamily="34" charset="0"/>
                  <a:cs typeface="Arial" pitchFamily="34" charset="0"/>
                </a:rPr>
                <a:t>Machine Learning</a:t>
              </a:r>
            </a:p>
            <a:p>
              <a:pPr algn="ctr"/>
              <a:endParaRPr lang="en-US" sz="1400" b="1">
                <a:latin typeface="Arial" pitchFamily="34" charset="0"/>
                <a:cs typeface="Arial" pitchFamily="34" charset="0"/>
              </a:endParaRPr>
            </a:p>
            <a:p>
              <a:pPr algn="ctr"/>
              <a:endParaRPr lang="en-US" sz="1400" b="1">
                <a:latin typeface="Arial" pitchFamily="34" charset="0"/>
                <a:cs typeface="Arial" pitchFamily="34" charset="0"/>
              </a:endParaRPr>
            </a:p>
          </p:txBody>
        </p:sp>
        <p:grpSp>
          <p:nvGrpSpPr>
            <p:cNvPr id="83" name="Group 82"/>
            <p:cNvGrpSpPr/>
            <p:nvPr/>
          </p:nvGrpSpPr>
          <p:grpSpPr>
            <a:xfrm>
              <a:off x="914400" y="1905000"/>
              <a:ext cx="7239000" cy="2133600"/>
              <a:chOff x="914400" y="1905000"/>
              <a:chExt cx="7239000" cy="2133600"/>
            </a:xfrm>
          </p:grpSpPr>
          <p:sp>
            <p:nvSpPr>
              <p:cNvPr id="84" name="Rounded Rectangle 83"/>
              <p:cNvSpPr/>
              <p:nvPr/>
            </p:nvSpPr>
            <p:spPr>
              <a:xfrm>
                <a:off x="914400" y="1905000"/>
                <a:ext cx="7239000" cy="2133600"/>
              </a:xfrm>
              <a:prstGeom prst="roundRect">
                <a:avLst/>
              </a:prstGeom>
              <a:solidFill>
                <a:schemeClr val="bg1"/>
              </a:solidFill>
              <a:ln w="444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latin typeface="Arial" pitchFamily="34" charset="0"/>
                  <a:cs typeface="Arial" pitchFamily="34" charset="0"/>
                </a:endParaRPr>
              </a:p>
            </p:txBody>
          </p:sp>
          <p:pic>
            <p:nvPicPr>
              <p:cNvPr id="86" name="Picture 85"/>
              <p:cNvPicPr>
                <a:picLocks noChangeAspect="1"/>
              </p:cNvPicPr>
              <p:nvPr/>
            </p:nvPicPr>
            <p:blipFill rotWithShape="1">
              <a:blip r:embed="rId3"/>
              <a:srcRect t="17512" b="13826"/>
              <a:stretch/>
            </p:blipFill>
            <p:spPr>
              <a:xfrm>
                <a:off x="1117941" y="2057400"/>
                <a:ext cx="6629400" cy="1752600"/>
              </a:xfrm>
              <a:prstGeom prst="rect">
                <a:avLst/>
              </a:prstGeom>
            </p:spPr>
          </p:pic>
        </p:grpSp>
      </p:grpSp>
      <p:grpSp>
        <p:nvGrpSpPr>
          <p:cNvPr id="3" name="Group 2">
            <a:extLst>
              <a:ext uri="{FF2B5EF4-FFF2-40B4-BE49-F238E27FC236}">
                <a16:creationId xmlns:a16="http://schemas.microsoft.com/office/drawing/2014/main" id="{099358AE-0B8E-4D8E-BB87-701BEEF3EA45}"/>
              </a:ext>
            </a:extLst>
          </p:cNvPr>
          <p:cNvGrpSpPr/>
          <p:nvPr/>
        </p:nvGrpSpPr>
        <p:grpSpPr>
          <a:xfrm>
            <a:off x="5046001" y="4439742"/>
            <a:ext cx="6625451" cy="2133600"/>
            <a:chOff x="3105690" y="4136800"/>
            <a:chExt cx="7239000" cy="2400299"/>
          </a:xfrm>
        </p:grpSpPr>
        <p:grpSp>
          <p:nvGrpSpPr>
            <p:cNvPr id="87" name="Group 86"/>
            <p:cNvGrpSpPr/>
            <p:nvPr/>
          </p:nvGrpSpPr>
          <p:grpSpPr>
            <a:xfrm>
              <a:off x="3105690" y="4136800"/>
              <a:ext cx="7239000" cy="2400299"/>
              <a:chOff x="914400" y="4229101"/>
              <a:chExt cx="7239000" cy="2400299"/>
            </a:xfrm>
          </p:grpSpPr>
          <p:sp>
            <p:nvSpPr>
              <p:cNvPr id="88" name="Rounded Rectangle 87"/>
              <p:cNvSpPr/>
              <p:nvPr/>
            </p:nvSpPr>
            <p:spPr>
              <a:xfrm>
                <a:off x="914400" y="4229101"/>
                <a:ext cx="2819400" cy="6858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a:latin typeface="Arial" pitchFamily="34" charset="0"/>
                    <a:cs typeface="Arial" pitchFamily="34" charset="0"/>
                  </a:rPr>
                  <a:t>  Deep Learning</a:t>
                </a:r>
              </a:p>
              <a:p>
                <a:pPr algn="ctr"/>
                <a:endParaRPr lang="en-US" sz="1400" b="1">
                  <a:latin typeface="Arial" pitchFamily="34" charset="0"/>
                  <a:cs typeface="Arial" pitchFamily="34" charset="0"/>
                </a:endParaRPr>
              </a:p>
              <a:p>
                <a:pPr algn="ctr"/>
                <a:endParaRPr lang="en-US" sz="1400" b="1">
                  <a:latin typeface="Arial" pitchFamily="34" charset="0"/>
                  <a:cs typeface="Arial" pitchFamily="34" charset="0"/>
                </a:endParaRPr>
              </a:p>
            </p:txBody>
          </p:sp>
          <p:sp>
            <p:nvSpPr>
              <p:cNvPr id="90" name="Rounded Rectangle 89"/>
              <p:cNvSpPr/>
              <p:nvPr/>
            </p:nvSpPr>
            <p:spPr>
              <a:xfrm>
                <a:off x="914400" y="4495800"/>
                <a:ext cx="7239000" cy="2133600"/>
              </a:xfrm>
              <a:prstGeom prst="roundRect">
                <a:avLst/>
              </a:prstGeom>
              <a:solidFill>
                <a:schemeClr val="bg1"/>
              </a:solidFill>
              <a:ln w="44450">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latin typeface="Arial" pitchFamily="34" charset="0"/>
                  <a:cs typeface="Arial" pitchFamily="34" charset="0"/>
                </a:endParaRPr>
              </a:p>
            </p:txBody>
          </p:sp>
        </p:grpSp>
        <p:pic>
          <p:nvPicPr>
            <p:cNvPr id="21" name="Picture 20">
              <a:extLst>
                <a:ext uri="{FF2B5EF4-FFF2-40B4-BE49-F238E27FC236}">
                  <a16:creationId xmlns:a16="http://schemas.microsoft.com/office/drawing/2014/main" id="{9F60E3B1-E898-4B20-B292-BCACCFABA9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280" y="4523351"/>
              <a:ext cx="6973731" cy="1977924"/>
            </a:xfrm>
            <a:prstGeom prst="rect">
              <a:avLst/>
            </a:prstGeom>
          </p:spPr>
        </p:pic>
      </p:grpSp>
      <p:sp>
        <p:nvSpPr>
          <p:cNvPr id="8" name="Rectangle 7">
            <a:extLst>
              <a:ext uri="{FF2B5EF4-FFF2-40B4-BE49-F238E27FC236}">
                <a16:creationId xmlns:a16="http://schemas.microsoft.com/office/drawing/2014/main" id="{2D9B22B4-22CD-4E0B-8310-73C53C0F6EBC}"/>
              </a:ext>
            </a:extLst>
          </p:cNvPr>
          <p:cNvSpPr/>
          <p:nvPr/>
        </p:nvSpPr>
        <p:spPr>
          <a:xfrm>
            <a:off x="712839" y="1234066"/>
            <a:ext cx="2997915" cy="307777"/>
          </a:xfrm>
          <a:prstGeom prst="rect">
            <a:avLst/>
          </a:prstGeom>
        </p:spPr>
        <p:txBody>
          <a:bodyPr wrap="square">
            <a:spAutoFit/>
          </a:bodyPr>
          <a:lstStyle/>
          <a:p>
            <a:pPr algn="ctr"/>
            <a:r>
              <a:rPr lang="en-US" sz="1400">
                <a:latin typeface="Arial" pitchFamily="34" charset="0"/>
                <a:cs typeface="Arial" pitchFamily="34" charset="0"/>
              </a:rPr>
              <a:t>Decide on nature of the features …</a:t>
            </a:r>
          </a:p>
        </p:txBody>
      </p:sp>
      <p:cxnSp>
        <p:nvCxnSpPr>
          <p:cNvPr id="14" name="Straight Connector 13">
            <a:extLst>
              <a:ext uri="{FF2B5EF4-FFF2-40B4-BE49-F238E27FC236}">
                <a16:creationId xmlns:a16="http://schemas.microsoft.com/office/drawing/2014/main" id="{C122CD3F-F960-4E6D-B4CF-559E9663E328}"/>
              </a:ext>
            </a:extLst>
          </p:cNvPr>
          <p:cNvCxnSpPr>
            <a:cxnSpLocks/>
            <a:endCxn id="8" idx="2"/>
          </p:cNvCxnSpPr>
          <p:nvPr/>
        </p:nvCxnSpPr>
        <p:spPr>
          <a:xfrm flipH="1" flipV="1">
            <a:off x="2211797" y="1541843"/>
            <a:ext cx="473417" cy="1013718"/>
          </a:xfrm>
          <a:prstGeom prst="line">
            <a:avLst/>
          </a:prstGeom>
          <a:ln w="28575"/>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85C50F05-57C5-4AFF-A988-1DCC7C0153EE}"/>
              </a:ext>
            </a:extLst>
          </p:cNvPr>
          <p:cNvSpPr/>
          <p:nvPr/>
        </p:nvSpPr>
        <p:spPr>
          <a:xfrm>
            <a:off x="4063503" y="1587387"/>
            <a:ext cx="2315327" cy="307777"/>
          </a:xfrm>
          <a:prstGeom prst="rect">
            <a:avLst/>
          </a:prstGeom>
        </p:spPr>
        <p:txBody>
          <a:bodyPr wrap="square">
            <a:spAutoFit/>
          </a:bodyPr>
          <a:lstStyle/>
          <a:p>
            <a:pPr algn="ctr"/>
            <a:r>
              <a:rPr lang="en-US" sz="1400">
                <a:latin typeface="Arial" pitchFamily="34" charset="0"/>
                <a:cs typeface="Arial" pitchFamily="34" charset="0"/>
              </a:rPr>
              <a:t> …and the type of model.</a:t>
            </a:r>
          </a:p>
        </p:txBody>
      </p:sp>
      <p:cxnSp>
        <p:nvCxnSpPr>
          <p:cNvPr id="22" name="Straight Connector 21">
            <a:extLst>
              <a:ext uri="{FF2B5EF4-FFF2-40B4-BE49-F238E27FC236}">
                <a16:creationId xmlns:a16="http://schemas.microsoft.com/office/drawing/2014/main" id="{60CA2DD7-0321-4BA5-B499-19D2B7F9F516}"/>
              </a:ext>
            </a:extLst>
          </p:cNvPr>
          <p:cNvCxnSpPr>
            <a:cxnSpLocks/>
            <a:endCxn id="17" idx="2"/>
          </p:cNvCxnSpPr>
          <p:nvPr/>
        </p:nvCxnSpPr>
        <p:spPr>
          <a:xfrm flipV="1">
            <a:off x="4253929" y="1895164"/>
            <a:ext cx="967238" cy="642208"/>
          </a:xfrm>
          <a:prstGeom prst="line">
            <a:avLst/>
          </a:prstGeom>
          <a:ln w="28575"/>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7014F2E4-AD2E-448D-92E2-06D88D186EB5}"/>
              </a:ext>
            </a:extLst>
          </p:cNvPr>
          <p:cNvSpPr/>
          <p:nvPr/>
        </p:nvSpPr>
        <p:spPr>
          <a:xfrm>
            <a:off x="8403722" y="4008927"/>
            <a:ext cx="2315327" cy="307777"/>
          </a:xfrm>
          <a:prstGeom prst="rect">
            <a:avLst/>
          </a:prstGeom>
        </p:spPr>
        <p:txBody>
          <a:bodyPr wrap="square">
            <a:spAutoFit/>
          </a:bodyPr>
          <a:lstStyle/>
          <a:p>
            <a:pPr algn="ctr"/>
            <a:r>
              <a:rPr lang="en-US" sz="1400">
                <a:solidFill>
                  <a:schemeClr val="tx1"/>
                </a:solidFill>
                <a:latin typeface="Arial" pitchFamily="34" charset="0"/>
                <a:cs typeface="Arial" pitchFamily="34" charset="0"/>
              </a:rPr>
              <a:t>Decide on the architecture.</a:t>
            </a:r>
          </a:p>
        </p:txBody>
      </p:sp>
      <p:cxnSp>
        <p:nvCxnSpPr>
          <p:cNvPr id="26" name="Straight Connector 25">
            <a:extLst>
              <a:ext uri="{FF2B5EF4-FFF2-40B4-BE49-F238E27FC236}">
                <a16:creationId xmlns:a16="http://schemas.microsoft.com/office/drawing/2014/main" id="{9989FD93-57D9-47C9-A78B-F6FD266644F8}"/>
              </a:ext>
            </a:extLst>
          </p:cNvPr>
          <p:cNvCxnSpPr>
            <a:cxnSpLocks/>
          </p:cNvCxnSpPr>
          <p:nvPr/>
        </p:nvCxnSpPr>
        <p:spPr>
          <a:xfrm flipV="1">
            <a:off x="8342951" y="4369972"/>
            <a:ext cx="967238" cy="642208"/>
          </a:xfrm>
          <a:prstGeom prst="line">
            <a:avLst/>
          </a:prstGeom>
          <a:ln w="28575"/>
        </p:spPr>
        <p:style>
          <a:lnRef idx="1">
            <a:schemeClr val="dk1"/>
          </a:lnRef>
          <a:fillRef idx="0">
            <a:schemeClr val="dk1"/>
          </a:fillRef>
          <a:effectRef idx="0">
            <a:schemeClr val="dk1"/>
          </a:effectRef>
          <a:fontRef idx="minor">
            <a:schemeClr val="tx1"/>
          </a:fontRef>
        </p:style>
      </p:cxnSp>
      <p:sp>
        <p:nvSpPr>
          <p:cNvPr id="27" name="Rectangle 3">
            <a:extLst>
              <a:ext uri="{FF2B5EF4-FFF2-40B4-BE49-F238E27FC236}">
                <a16:creationId xmlns:a16="http://schemas.microsoft.com/office/drawing/2014/main" id="{23520BD8-0155-4DA5-95AD-4B8603A1AFED}"/>
              </a:ext>
            </a:extLst>
          </p:cNvPr>
          <p:cNvSpPr txBox="1">
            <a:spLocks noChangeArrowheads="1"/>
          </p:cNvSpPr>
          <p:nvPr/>
        </p:nvSpPr>
        <p:spPr>
          <a:xfrm>
            <a:off x="7278549" y="2808848"/>
            <a:ext cx="4339126" cy="506912"/>
          </a:xfrm>
          <a:prstGeom prst="rect">
            <a:avLst/>
          </a:prstGeom>
          <a:ln/>
        </p:spPr>
        <p:style>
          <a:lnRef idx="1">
            <a:schemeClr val="accent1"/>
          </a:lnRef>
          <a:fillRef idx="3">
            <a:schemeClr val="accent1"/>
          </a:fillRef>
          <a:effectRef idx="2">
            <a:schemeClr val="accent1"/>
          </a:effectRef>
          <a:fontRef idx="minor">
            <a:schemeClr val="lt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Font typeface="Wingdings" pitchFamily="2" charset="2"/>
              <a:buNone/>
            </a:pPr>
            <a:r>
              <a:rPr lang="en-GB">
                <a:solidFill>
                  <a:schemeClr val="bg1"/>
                </a:solidFill>
              </a:rPr>
              <a:t>Domain knowledge required!!!</a:t>
            </a:r>
            <a:endParaRPr lang="en-US" sz="1400" i="1">
              <a:solidFill>
                <a:schemeClr val="bg1"/>
              </a:solidFill>
            </a:endParaRPr>
          </a:p>
        </p:txBody>
      </p:sp>
      <p:sp>
        <p:nvSpPr>
          <p:cNvPr id="28" name="Rectangle 3">
            <a:extLst>
              <a:ext uri="{FF2B5EF4-FFF2-40B4-BE49-F238E27FC236}">
                <a16:creationId xmlns:a16="http://schemas.microsoft.com/office/drawing/2014/main" id="{89AB88D8-CF1F-402C-AF9C-C37A0EE2AFF3}"/>
              </a:ext>
            </a:extLst>
          </p:cNvPr>
          <p:cNvSpPr txBox="1">
            <a:spLocks noChangeArrowheads="1"/>
          </p:cNvSpPr>
          <p:nvPr/>
        </p:nvSpPr>
        <p:spPr>
          <a:xfrm>
            <a:off x="550662" y="5370478"/>
            <a:ext cx="4339126" cy="506912"/>
          </a:xfrm>
          <a:prstGeom prst="rect">
            <a:avLst/>
          </a:prstGeom>
          <a:solidFill>
            <a:schemeClr val="tx2">
              <a:lumMod val="75000"/>
            </a:schemeClr>
          </a:solidFill>
          <a:ln>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Font typeface="Wingdings" pitchFamily="2" charset="2"/>
              <a:buNone/>
            </a:pPr>
            <a:r>
              <a:rPr lang="en-GB">
                <a:solidFill>
                  <a:schemeClr val="bg1"/>
                </a:solidFill>
              </a:rPr>
              <a:t>A LOT of data is required!!!</a:t>
            </a:r>
            <a:endParaRPr lang="en-US" sz="1400" i="1">
              <a:solidFill>
                <a:schemeClr val="bg1"/>
              </a:solidFill>
            </a:endParaRPr>
          </a:p>
        </p:txBody>
      </p:sp>
    </p:spTree>
    <p:extLst>
      <p:ext uri="{BB962C8B-B14F-4D97-AF65-F5344CB8AC3E}">
        <p14:creationId xmlns:p14="http://schemas.microsoft.com/office/powerpoint/2010/main" val="3291989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6F357-BCED-31BD-F1E9-C3ACAD21F1EA}"/>
              </a:ext>
            </a:extLst>
          </p:cNvPr>
          <p:cNvSpPr>
            <a:spLocks noGrp="1"/>
          </p:cNvSpPr>
          <p:nvPr>
            <p:ph type="title"/>
          </p:nvPr>
        </p:nvSpPr>
        <p:spPr>
          <a:xfrm>
            <a:off x="406214" y="2817688"/>
            <a:ext cx="10972799" cy="990600"/>
          </a:xfrm>
        </p:spPr>
        <p:txBody>
          <a:bodyPr/>
          <a:lstStyle/>
          <a:p>
            <a:pPr algn="ctr"/>
            <a:r>
              <a:rPr lang="en-US" dirty="0"/>
              <a:t>Let’s jump into some exercises</a:t>
            </a:r>
          </a:p>
        </p:txBody>
      </p:sp>
    </p:spTree>
    <p:extLst>
      <p:ext uri="{BB962C8B-B14F-4D97-AF65-F5344CB8AC3E}">
        <p14:creationId xmlns:p14="http://schemas.microsoft.com/office/powerpoint/2010/main" val="3485309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solidFill>
                  <a:srgbClr val="125687"/>
                </a:solidFill>
              </a:rPr>
              <a:t>Running example: </a:t>
            </a:r>
            <a:r>
              <a:rPr lang="en-US"/>
              <a:t>Human Activity Classification</a:t>
            </a:r>
            <a:r>
              <a:rPr lang="en-US" noProof="0">
                <a:solidFill>
                  <a:srgbClr val="125687"/>
                </a:solidFill>
              </a:rPr>
              <a:t> </a:t>
            </a:r>
            <a:endParaRPr lang="en-US" noProof="0"/>
          </a:p>
        </p:txBody>
      </p:sp>
      <p:sp>
        <p:nvSpPr>
          <p:cNvPr id="5" name="Rectangle 4"/>
          <p:cNvSpPr/>
          <p:nvPr/>
        </p:nvSpPr>
        <p:spPr>
          <a:xfrm>
            <a:off x="622106" y="1143000"/>
            <a:ext cx="11076886" cy="461665"/>
          </a:xfrm>
          <a:prstGeom prst="rect">
            <a:avLst/>
          </a:prstGeom>
        </p:spPr>
        <p:txBody>
          <a:bodyPr wrap="square">
            <a:spAutoFit/>
          </a:bodyPr>
          <a:lstStyle/>
          <a:p>
            <a:r>
              <a:rPr lang="en-US" sz="2400" b="1">
                <a:solidFill>
                  <a:schemeClr val="tx2"/>
                </a:solidFill>
                <a:latin typeface="Arial" pitchFamily="34" charset="0"/>
                <a:cs typeface="Arial" pitchFamily="34" charset="0"/>
              </a:rPr>
              <a:t>Task:</a:t>
            </a:r>
            <a:r>
              <a:rPr lang="en-US" sz="2400">
                <a:solidFill>
                  <a:schemeClr val="tx2"/>
                </a:solidFill>
                <a:latin typeface="Arial" pitchFamily="34" charset="0"/>
                <a:cs typeface="Arial" pitchFamily="34" charset="0"/>
              </a:rPr>
              <a:t> </a:t>
            </a:r>
            <a:r>
              <a:rPr lang="en-US" sz="2400">
                <a:latin typeface="Arial" pitchFamily="34" charset="0"/>
                <a:cs typeface="Arial" pitchFamily="34" charset="0"/>
              </a:rPr>
              <a:t>Classify activity data acquired from the sensors in a mobile phone</a:t>
            </a:r>
          </a:p>
        </p:txBody>
      </p:sp>
      <p:grpSp>
        <p:nvGrpSpPr>
          <p:cNvPr id="133" name="Group 132">
            <a:extLst>
              <a:ext uri="{FF2B5EF4-FFF2-40B4-BE49-F238E27FC236}">
                <a16:creationId xmlns:a16="http://schemas.microsoft.com/office/drawing/2014/main" id="{20673012-4667-4EA0-9CB6-51BFE82CD710}"/>
              </a:ext>
            </a:extLst>
          </p:cNvPr>
          <p:cNvGrpSpPr/>
          <p:nvPr/>
        </p:nvGrpSpPr>
        <p:grpSpPr>
          <a:xfrm>
            <a:off x="4381644" y="1730386"/>
            <a:ext cx="3428711" cy="1967074"/>
            <a:chOff x="1492803" y="2281041"/>
            <a:chExt cx="3562699" cy="2043944"/>
          </a:xfrm>
        </p:grpSpPr>
        <p:grpSp>
          <p:nvGrpSpPr>
            <p:cNvPr id="134" name="Group 133">
              <a:extLst>
                <a:ext uri="{FF2B5EF4-FFF2-40B4-BE49-F238E27FC236}">
                  <a16:creationId xmlns:a16="http://schemas.microsoft.com/office/drawing/2014/main" id="{BE24AB36-AE02-489A-92F0-5D0084E80104}"/>
                </a:ext>
              </a:extLst>
            </p:cNvPr>
            <p:cNvGrpSpPr/>
            <p:nvPr/>
          </p:nvGrpSpPr>
          <p:grpSpPr>
            <a:xfrm>
              <a:off x="1492803" y="2913129"/>
              <a:ext cx="391134" cy="1150978"/>
              <a:chOff x="1032693" y="2737124"/>
              <a:chExt cx="743697" cy="2188452"/>
            </a:xfrm>
            <a:effectLst>
              <a:outerShdw blurRad="114300" dist="228600" dir="18900000" sx="70000" sy="70000" kx="-1200000" algn="bl" rotWithShape="0">
                <a:prstClr val="black">
                  <a:alpha val="21000"/>
                </a:prstClr>
              </a:outerShdw>
            </a:effectLst>
          </p:grpSpPr>
          <p:sp>
            <p:nvSpPr>
              <p:cNvPr id="247" name="Oval 246">
                <a:extLst>
                  <a:ext uri="{FF2B5EF4-FFF2-40B4-BE49-F238E27FC236}">
                    <a16:creationId xmlns:a16="http://schemas.microsoft.com/office/drawing/2014/main" id="{1895DEB3-F4E8-420A-BF20-2CEC61C13973}"/>
                  </a:ext>
                </a:extLst>
              </p:cNvPr>
              <p:cNvSpPr/>
              <p:nvPr/>
            </p:nvSpPr>
            <p:spPr>
              <a:xfrm>
                <a:off x="1220379" y="2737124"/>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48" name="Rounded Rectangle 224">
                <a:extLst>
                  <a:ext uri="{FF2B5EF4-FFF2-40B4-BE49-F238E27FC236}">
                    <a16:creationId xmlns:a16="http://schemas.microsoft.com/office/drawing/2014/main" id="{33416C91-AD0A-4501-B2DF-CAF89E9A6A91}"/>
                  </a:ext>
                </a:extLst>
              </p:cNvPr>
              <p:cNvSpPr/>
              <p:nvPr/>
            </p:nvSpPr>
            <p:spPr>
              <a:xfrm>
                <a:off x="1184375" y="3140968"/>
                <a:ext cx="432048" cy="93610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49" name="Rectangle 248">
                <a:extLst>
                  <a:ext uri="{FF2B5EF4-FFF2-40B4-BE49-F238E27FC236}">
                    <a16:creationId xmlns:a16="http://schemas.microsoft.com/office/drawing/2014/main" id="{B593FBE7-4433-4066-A18F-90E94105D91A}"/>
                  </a:ext>
                </a:extLst>
              </p:cNvPr>
              <p:cNvSpPr/>
              <p:nvPr/>
            </p:nvSpPr>
            <p:spPr>
              <a:xfrm>
                <a:off x="1185937" y="3980716"/>
                <a:ext cx="144016" cy="9448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50" name="Rectangle 249">
                <a:extLst>
                  <a:ext uri="{FF2B5EF4-FFF2-40B4-BE49-F238E27FC236}">
                    <a16:creationId xmlns:a16="http://schemas.microsoft.com/office/drawing/2014/main" id="{D892A2B7-AB33-47D6-8708-0456CA0E52EC}"/>
                  </a:ext>
                </a:extLst>
              </p:cNvPr>
              <p:cNvSpPr/>
              <p:nvPr/>
            </p:nvSpPr>
            <p:spPr>
              <a:xfrm>
                <a:off x="1482063" y="3980716"/>
                <a:ext cx="144016" cy="9448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51" name="Rectangle 250">
                <a:extLst>
                  <a:ext uri="{FF2B5EF4-FFF2-40B4-BE49-F238E27FC236}">
                    <a16:creationId xmlns:a16="http://schemas.microsoft.com/office/drawing/2014/main" id="{8DBFE640-49CE-468C-BD5A-A2AF3A0603C0}"/>
                  </a:ext>
                </a:extLst>
              </p:cNvPr>
              <p:cNvSpPr/>
              <p:nvPr/>
            </p:nvSpPr>
            <p:spPr>
              <a:xfrm rot="-1740000">
                <a:off x="1658279" y="3154071"/>
                <a:ext cx="118111" cy="667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52" name="Rectangle 251">
                <a:extLst>
                  <a:ext uri="{FF2B5EF4-FFF2-40B4-BE49-F238E27FC236}">
                    <a16:creationId xmlns:a16="http://schemas.microsoft.com/office/drawing/2014/main" id="{5DB626E2-F3C5-4E11-B285-5680DFC4ED6B}"/>
                  </a:ext>
                </a:extLst>
              </p:cNvPr>
              <p:cNvSpPr/>
              <p:nvPr/>
            </p:nvSpPr>
            <p:spPr>
              <a:xfrm rot="1740000" flipH="1">
                <a:off x="1032693" y="3135860"/>
                <a:ext cx="130161" cy="7045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53" name="Rectangle 252">
                <a:extLst>
                  <a:ext uri="{FF2B5EF4-FFF2-40B4-BE49-F238E27FC236}">
                    <a16:creationId xmlns:a16="http://schemas.microsoft.com/office/drawing/2014/main" id="{CDAFFF13-131C-49B9-9019-53F1A8E689CE}"/>
                  </a:ext>
                </a:extLst>
              </p:cNvPr>
              <p:cNvSpPr/>
              <p:nvPr/>
            </p:nvSpPr>
            <p:spPr>
              <a:xfrm>
                <a:off x="1184375" y="3782406"/>
                <a:ext cx="441704" cy="11599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54" name="Rounded Rectangle 230">
                <a:extLst>
                  <a:ext uri="{FF2B5EF4-FFF2-40B4-BE49-F238E27FC236}">
                    <a16:creationId xmlns:a16="http://schemas.microsoft.com/office/drawing/2014/main" id="{CA8A944D-B2F8-429E-BB3C-5D847F44C049}"/>
                  </a:ext>
                </a:extLst>
              </p:cNvPr>
              <p:cNvSpPr/>
              <p:nvPr/>
            </p:nvSpPr>
            <p:spPr>
              <a:xfrm>
                <a:off x="1408734" y="3678441"/>
                <a:ext cx="144016" cy="288032"/>
              </a:xfrm>
              <a:prstGeom prst="roundRect">
                <a:avLst/>
              </a:prstGeom>
              <a:solidFill>
                <a:schemeClr val="accent1">
                  <a:lumMod val="60000"/>
                  <a:lumOff val="40000"/>
                </a:schemeClr>
              </a:solidFill>
              <a:ln>
                <a:solidFill>
                  <a:schemeClr val="tx1"/>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grpSp>
        <p:pic>
          <p:nvPicPr>
            <p:cNvPr id="135" name="Picture 134">
              <a:extLst>
                <a:ext uri="{FF2B5EF4-FFF2-40B4-BE49-F238E27FC236}">
                  <a16:creationId xmlns:a16="http://schemas.microsoft.com/office/drawing/2014/main" id="{21CB0F64-8395-4AF8-A1EB-2123571C32B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612" b="91267" l="14471" r="86712">
                          <a14:foregroundMark x1="22579" y1="14857" x2="22579" y2="14857"/>
                          <a14:foregroundMark x1="70045" y1="44451" x2="70045" y2="44451"/>
                          <a14:foregroundMark x1="74212" y1="44027" x2="74212" y2="44027"/>
                          <a14:foregroundMark x1="79842" y1="43056" x2="79842" y2="43056"/>
                          <a14:foregroundMark x1="80405" y1="47483" x2="80405" y2="47483"/>
                          <a14:foregroundMark x1="75619" y1="85021" x2="75619" y2="85021"/>
                          <a14:foregroundMark x1="63119" y1="67374" x2="63119" y2="67374"/>
                          <a14:foregroundMark x1="67624" y1="76410" x2="67624" y2="76410"/>
                          <a14:foregroundMark x1="68525" y1="78472" x2="68525" y2="78472"/>
                          <a14:foregroundMark x1="67736" y1="79321" x2="68919" y2="85264"/>
                          <a14:foregroundMark x1="68919" y1="85567" x2="74437" y2="88175"/>
                          <a14:foregroundMark x1="73818" y1="87750" x2="84516" y2="61128"/>
                          <a14:foregroundMark x1="82601" y1="55549" x2="76914" y2="40388"/>
                          <a14:foregroundMark x1="78604" y1="40146" x2="78604" y2="40146"/>
                        </a14:backgroundRemoval>
                      </a14:imgEffect>
                    </a14:imgLayer>
                  </a14:imgProps>
                </a:ext>
                <a:ext uri="{28A0092B-C50C-407E-A947-70E740481C1C}">
                  <a14:useLocalDpi xmlns:a14="http://schemas.microsoft.com/office/drawing/2010/main" val="0"/>
                </a:ext>
              </a:extLst>
            </a:blip>
            <a:srcRect l="13925" t="10101" r="46706" b="8001"/>
            <a:stretch/>
          </p:blipFill>
          <p:spPr>
            <a:xfrm>
              <a:off x="1875423" y="2970117"/>
              <a:ext cx="355939" cy="687588"/>
            </a:xfrm>
            <a:prstGeom prst="rect">
              <a:avLst/>
            </a:prstGeom>
          </p:spPr>
        </p:pic>
        <p:grpSp>
          <p:nvGrpSpPr>
            <p:cNvPr id="136" name="Group 135">
              <a:extLst>
                <a:ext uri="{FF2B5EF4-FFF2-40B4-BE49-F238E27FC236}">
                  <a16:creationId xmlns:a16="http://schemas.microsoft.com/office/drawing/2014/main" id="{5433501D-82EC-4752-8541-0E80C2743A27}"/>
                </a:ext>
              </a:extLst>
            </p:cNvPr>
            <p:cNvGrpSpPr/>
            <p:nvPr/>
          </p:nvGrpSpPr>
          <p:grpSpPr>
            <a:xfrm>
              <a:off x="4871447" y="3679416"/>
              <a:ext cx="136486" cy="401632"/>
              <a:chOff x="9663997" y="1493532"/>
              <a:chExt cx="743697" cy="2188452"/>
            </a:xfrm>
            <a:effectLst>
              <a:outerShdw blurRad="76200" dist="228600" dir="18900000" sx="64000" sy="64000" kx="-1200000" algn="bl" rotWithShape="0">
                <a:prstClr val="black">
                  <a:alpha val="43000"/>
                </a:prstClr>
              </a:outerShdw>
            </a:effectLst>
          </p:grpSpPr>
          <p:sp>
            <p:nvSpPr>
              <p:cNvPr id="241" name="Oval 240">
                <a:extLst>
                  <a:ext uri="{FF2B5EF4-FFF2-40B4-BE49-F238E27FC236}">
                    <a16:creationId xmlns:a16="http://schemas.microsoft.com/office/drawing/2014/main" id="{2C48AC9B-2C28-4A8C-AC21-080458964A12}"/>
                  </a:ext>
                </a:extLst>
              </p:cNvPr>
              <p:cNvSpPr/>
              <p:nvPr/>
            </p:nvSpPr>
            <p:spPr>
              <a:xfrm>
                <a:off x="9851683" y="1493532"/>
                <a:ext cx="360040" cy="3600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42" name="Rounded Rectangle 218">
                <a:extLst>
                  <a:ext uri="{FF2B5EF4-FFF2-40B4-BE49-F238E27FC236}">
                    <a16:creationId xmlns:a16="http://schemas.microsoft.com/office/drawing/2014/main" id="{3BD39D8F-BC7A-4E5F-A445-599408111365}"/>
                  </a:ext>
                </a:extLst>
              </p:cNvPr>
              <p:cNvSpPr/>
              <p:nvPr/>
            </p:nvSpPr>
            <p:spPr>
              <a:xfrm>
                <a:off x="9815679" y="1897376"/>
                <a:ext cx="432048" cy="93610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43" name="Rectangle 242">
                <a:extLst>
                  <a:ext uri="{FF2B5EF4-FFF2-40B4-BE49-F238E27FC236}">
                    <a16:creationId xmlns:a16="http://schemas.microsoft.com/office/drawing/2014/main" id="{F7300973-04A4-4BD9-9376-0B70C0A3A1FF}"/>
                  </a:ext>
                </a:extLst>
              </p:cNvPr>
              <p:cNvSpPr/>
              <p:nvPr/>
            </p:nvSpPr>
            <p:spPr>
              <a:xfrm>
                <a:off x="9817241" y="2737124"/>
                <a:ext cx="144016" cy="9448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44" name="Rectangle 243">
                <a:extLst>
                  <a:ext uri="{FF2B5EF4-FFF2-40B4-BE49-F238E27FC236}">
                    <a16:creationId xmlns:a16="http://schemas.microsoft.com/office/drawing/2014/main" id="{AF1C12E2-103E-4428-BC4C-67694435176E}"/>
                  </a:ext>
                </a:extLst>
              </p:cNvPr>
              <p:cNvSpPr/>
              <p:nvPr/>
            </p:nvSpPr>
            <p:spPr>
              <a:xfrm>
                <a:off x="10103639" y="2737124"/>
                <a:ext cx="144016" cy="9448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45" name="Rectangle 244">
                <a:extLst>
                  <a:ext uri="{FF2B5EF4-FFF2-40B4-BE49-F238E27FC236}">
                    <a16:creationId xmlns:a16="http://schemas.microsoft.com/office/drawing/2014/main" id="{AD028351-77FE-4862-8BE3-CF303B63230E}"/>
                  </a:ext>
                </a:extLst>
              </p:cNvPr>
              <p:cNvSpPr/>
              <p:nvPr/>
            </p:nvSpPr>
            <p:spPr>
              <a:xfrm rot="-1740000">
                <a:off x="10289583" y="1910479"/>
                <a:ext cx="118111" cy="667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46" name="Rectangle 245">
                <a:extLst>
                  <a:ext uri="{FF2B5EF4-FFF2-40B4-BE49-F238E27FC236}">
                    <a16:creationId xmlns:a16="http://schemas.microsoft.com/office/drawing/2014/main" id="{131F719A-514D-408F-9215-256EAF3D6169}"/>
                  </a:ext>
                </a:extLst>
              </p:cNvPr>
              <p:cNvSpPr/>
              <p:nvPr/>
            </p:nvSpPr>
            <p:spPr>
              <a:xfrm rot="1740000" flipH="1">
                <a:off x="9663997" y="1892268"/>
                <a:ext cx="130161" cy="7045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grpSp>
        <p:grpSp>
          <p:nvGrpSpPr>
            <p:cNvPr id="137" name="Group 136">
              <a:extLst>
                <a:ext uri="{FF2B5EF4-FFF2-40B4-BE49-F238E27FC236}">
                  <a16:creationId xmlns:a16="http://schemas.microsoft.com/office/drawing/2014/main" id="{966E3882-3CB4-4F45-BDD4-A696C5D9A453}"/>
                </a:ext>
              </a:extLst>
            </p:cNvPr>
            <p:cNvGrpSpPr/>
            <p:nvPr/>
          </p:nvGrpSpPr>
          <p:grpSpPr>
            <a:xfrm>
              <a:off x="4909204" y="3109114"/>
              <a:ext cx="146298" cy="331545"/>
              <a:chOff x="9265982" y="2693390"/>
              <a:chExt cx="278169" cy="630395"/>
            </a:xfrm>
            <a:effectLst>
              <a:outerShdw blurRad="76200" dist="228600" dir="18900000" sx="64000" sy="64000" kx="-1200000" algn="bl" rotWithShape="0">
                <a:prstClr val="black">
                  <a:alpha val="43000"/>
                </a:prstClr>
              </a:outerShdw>
            </a:effectLst>
          </p:grpSpPr>
          <p:sp>
            <p:nvSpPr>
              <p:cNvPr id="234" name="Oval 233">
                <a:extLst>
                  <a:ext uri="{FF2B5EF4-FFF2-40B4-BE49-F238E27FC236}">
                    <a16:creationId xmlns:a16="http://schemas.microsoft.com/office/drawing/2014/main" id="{720DDFC8-3AF3-4E6B-912E-6D5F2A25D080}"/>
                  </a:ext>
                </a:extLst>
              </p:cNvPr>
              <p:cNvSpPr/>
              <p:nvPr/>
            </p:nvSpPr>
            <p:spPr>
              <a:xfrm>
                <a:off x="9331678" y="2693390"/>
                <a:ext cx="125635" cy="125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35" name="Rounded Rectangle 210">
                <a:extLst>
                  <a:ext uri="{FF2B5EF4-FFF2-40B4-BE49-F238E27FC236}">
                    <a16:creationId xmlns:a16="http://schemas.microsoft.com/office/drawing/2014/main" id="{4403854A-0834-43C0-AAD1-0F0D88305885}"/>
                  </a:ext>
                </a:extLst>
              </p:cNvPr>
              <p:cNvSpPr/>
              <p:nvPr/>
            </p:nvSpPr>
            <p:spPr>
              <a:xfrm>
                <a:off x="9335967" y="2829168"/>
                <a:ext cx="64591" cy="326652"/>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36" name="Rounded Rectangle 211">
                <a:extLst>
                  <a:ext uri="{FF2B5EF4-FFF2-40B4-BE49-F238E27FC236}">
                    <a16:creationId xmlns:a16="http://schemas.microsoft.com/office/drawing/2014/main" id="{8D4F92C3-5240-4D59-BA2D-06E734B6B701}"/>
                  </a:ext>
                </a:extLst>
              </p:cNvPr>
              <p:cNvSpPr/>
              <p:nvPr/>
            </p:nvSpPr>
            <p:spPr>
              <a:xfrm rot="16200000">
                <a:off x="9383154" y="3049977"/>
                <a:ext cx="61544" cy="1559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37" name="Rounded Rectangle 212">
                <a:extLst>
                  <a:ext uri="{FF2B5EF4-FFF2-40B4-BE49-F238E27FC236}">
                    <a16:creationId xmlns:a16="http://schemas.microsoft.com/office/drawing/2014/main" id="{C31AE1E7-A396-4702-8B4B-EBAC2DAA24B8}"/>
                  </a:ext>
                </a:extLst>
              </p:cNvPr>
              <p:cNvSpPr/>
              <p:nvPr/>
            </p:nvSpPr>
            <p:spPr>
              <a:xfrm>
                <a:off x="9439590" y="3097162"/>
                <a:ext cx="53831" cy="226623"/>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38" name="Rounded Rectangle 213">
                <a:extLst>
                  <a:ext uri="{FF2B5EF4-FFF2-40B4-BE49-F238E27FC236}">
                    <a16:creationId xmlns:a16="http://schemas.microsoft.com/office/drawing/2014/main" id="{D9663268-543B-4863-8133-2379EFB19DE6}"/>
                  </a:ext>
                </a:extLst>
              </p:cNvPr>
              <p:cNvSpPr/>
              <p:nvPr/>
            </p:nvSpPr>
            <p:spPr>
              <a:xfrm rot="-1620000">
                <a:off x="9384387" y="2828092"/>
                <a:ext cx="49976" cy="1878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39" name="Rounded Rectangle 215">
                <a:extLst>
                  <a:ext uri="{FF2B5EF4-FFF2-40B4-BE49-F238E27FC236}">
                    <a16:creationId xmlns:a16="http://schemas.microsoft.com/office/drawing/2014/main" id="{BFDC7821-1E52-4823-888F-763073690582}"/>
                  </a:ext>
                </a:extLst>
              </p:cNvPr>
              <p:cNvSpPr/>
              <p:nvPr/>
            </p:nvSpPr>
            <p:spPr>
              <a:xfrm rot="-4500000">
                <a:off x="9460769" y="2937435"/>
                <a:ext cx="45719" cy="1210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40" name="L-Shape 239">
                <a:extLst>
                  <a:ext uri="{FF2B5EF4-FFF2-40B4-BE49-F238E27FC236}">
                    <a16:creationId xmlns:a16="http://schemas.microsoft.com/office/drawing/2014/main" id="{4BE3FC94-4AD6-4C70-B63A-06D066C7F3A2}"/>
                  </a:ext>
                </a:extLst>
              </p:cNvPr>
              <p:cNvSpPr/>
              <p:nvPr/>
            </p:nvSpPr>
            <p:spPr>
              <a:xfrm>
                <a:off x="9265982" y="2824603"/>
                <a:ext cx="158568" cy="494293"/>
              </a:xfrm>
              <a:prstGeom prst="corner">
                <a:avLst>
                  <a:gd name="adj1" fmla="val 92890"/>
                  <a:gd name="adj2" fmla="val 2720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grpSp>
        <p:grpSp>
          <p:nvGrpSpPr>
            <p:cNvPr id="138" name="Group 137">
              <a:extLst>
                <a:ext uri="{FF2B5EF4-FFF2-40B4-BE49-F238E27FC236}">
                  <a16:creationId xmlns:a16="http://schemas.microsoft.com/office/drawing/2014/main" id="{4B6B8859-E5FE-4E35-A065-53A9EC623E9D}"/>
                </a:ext>
              </a:extLst>
            </p:cNvPr>
            <p:cNvGrpSpPr/>
            <p:nvPr/>
          </p:nvGrpSpPr>
          <p:grpSpPr>
            <a:xfrm>
              <a:off x="4315303" y="4208525"/>
              <a:ext cx="410087" cy="116460"/>
              <a:chOff x="8639521" y="3916206"/>
              <a:chExt cx="779733" cy="221436"/>
            </a:xfrm>
            <a:effectLst>
              <a:outerShdw blurRad="76200" dist="228600" dir="18900000" sx="64000" sy="64000" kx="-1200000" algn="bl" rotWithShape="0">
                <a:prstClr val="black">
                  <a:alpha val="43000"/>
                </a:prstClr>
              </a:outerShdw>
            </a:effectLst>
          </p:grpSpPr>
          <p:sp>
            <p:nvSpPr>
              <p:cNvPr id="193" name="Rectangle 192">
                <a:extLst>
                  <a:ext uri="{FF2B5EF4-FFF2-40B4-BE49-F238E27FC236}">
                    <a16:creationId xmlns:a16="http://schemas.microsoft.com/office/drawing/2014/main" id="{589DBA5E-20D8-4CD8-9A04-DA0688CE7CD7}"/>
                  </a:ext>
                </a:extLst>
              </p:cNvPr>
              <p:cNvSpPr/>
              <p:nvPr/>
            </p:nvSpPr>
            <p:spPr>
              <a:xfrm>
                <a:off x="8639521" y="4052322"/>
                <a:ext cx="779730" cy="8532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32" name="Rounded Rectangle 207">
                <a:extLst>
                  <a:ext uri="{FF2B5EF4-FFF2-40B4-BE49-F238E27FC236}">
                    <a16:creationId xmlns:a16="http://schemas.microsoft.com/office/drawing/2014/main" id="{A453745F-3379-4E09-9E06-824A6A5DD45B}"/>
                  </a:ext>
                </a:extLst>
              </p:cNvPr>
              <p:cNvSpPr/>
              <p:nvPr/>
            </p:nvSpPr>
            <p:spPr>
              <a:xfrm rot="16200000">
                <a:off x="9068385" y="3680491"/>
                <a:ext cx="66023" cy="6357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233" name="Oval 232">
                <a:extLst>
                  <a:ext uri="{FF2B5EF4-FFF2-40B4-BE49-F238E27FC236}">
                    <a16:creationId xmlns:a16="http://schemas.microsoft.com/office/drawing/2014/main" id="{4D89EB95-160D-4AEF-A7A9-D2D23EC585DF}"/>
                  </a:ext>
                </a:extLst>
              </p:cNvPr>
              <p:cNvSpPr/>
              <p:nvPr/>
            </p:nvSpPr>
            <p:spPr>
              <a:xfrm>
                <a:off x="8639521" y="3916206"/>
                <a:ext cx="125635" cy="125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grpSp>
        <p:grpSp>
          <p:nvGrpSpPr>
            <p:cNvPr id="139" name="Group 138">
              <a:extLst>
                <a:ext uri="{FF2B5EF4-FFF2-40B4-BE49-F238E27FC236}">
                  <a16:creationId xmlns:a16="http://schemas.microsoft.com/office/drawing/2014/main" id="{658851D5-D127-46BA-84E0-79623F4C6CB6}"/>
                </a:ext>
              </a:extLst>
            </p:cNvPr>
            <p:cNvGrpSpPr/>
            <p:nvPr/>
          </p:nvGrpSpPr>
          <p:grpSpPr>
            <a:xfrm>
              <a:off x="4607561" y="2422807"/>
              <a:ext cx="198937" cy="395139"/>
              <a:chOff x="9843419" y="3344026"/>
              <a:chExt cx="378255" cy="751312"/>
            </a:xfrm>
            <a:effectLst>
              <a:outerShdw blurRad="76200" dist="228600" dir="18900000" sx="64000" sy="64000" kx="-1200000" algn="bl" rotWithShape="0">
                <a:prstClr val="black">
                  <a:alpha val="43000"/>
                </a:prstClr>
              </a:outerShdw>
            </a:effectLst>
          </p:grpSpPr>
          <p:sp>
            <p:nvSpPr>
              <p:cNvPr id="167" name="L-Shape 166">
                <a:extLst>
                  <a:ext uri="{FF2B5EF4-FFF2-40B4-BE49-F238E27FC236}">
                    <a16:creationId xmlns:a16="http://schemas.microsoft.com/office/drawing/2014/main" id="{D0945C1C-A9CE-474D-84AC-34D9616CFB8B}"/>
                  </a:ext>
                </a:extLst>
              </p:cNvPr>
              <p:cNvSpPr/>
              <p:nvPr/>
            </p:nvSpPr>
            <p:spPr>
              <a:xfrm flipH="1">
                <a:off x="10005650" y="3848192"/>
                <a:ext cx="216024" cy="247146"/>
              </a:xfrm>
              <a:prstGeom prst="corner">
                <a:avLst>
                  <a:gd name="adj1" fmla="val 53925"/>
                  <a:gd name="adj2" fmla="val 50620"/>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83" name="Oval 182">
                <a:extLst>
                  <a:ext uri="{FF2B5EF4-FFF2-40B4-BE49-F238E27FC236}">
                    <a16:creationId xmlns:a16="http://schemas.microsoft.com/office/drawing/2014/main" id="{81B1C611-FC76-41E2-A0AD-75DC1A1DD80A}"/>
                  </a:ext>
                </a:extLst>
              </p:cNvPr>
              <p:cNvSpPr/>
              <p:nvPr/>
            </p:nvSpPr>
            <p:spPr>
              <a:xfrm>
                <a:off x="9874978" y="3344026"/>
                <a:ext cx="125635" cy="125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84" name="Rounded Rectangle 196">
                <a:extLst>
                  <a:ext uri="{FF2B5EF4-FFF2-40B4-BE49-F238E27FC236}">
                    <a16:creationId xmlns:a16="http://schemas.microsoft.com/office/drawing/2014/main" id="{8C03E012-9176-4F68-A4DD-FDE1366CABA0}"/>
                  </a:ext>
                </a:extLst>
              </p:cNvPr>
              <p:cNvSpPr/>
              <p:nvPr/>
            </p:nvSpPr>
            <p:spPr>
              <a:xfrm>
                <a:off x="9882556" y="3478466"/>
                <a:ext cx="64591" cy="326652"/>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85" name="Rounded Rectangle 197">
                <a:extLst>
                  <a:ext uri="{FF2B5EF4-FFF2-40B4-BE49-F238E27FC236}">
                    <a16:creationId xmlns:a16="http://schemas.microsoft.com/office/drawing/2014/main" id="{8809BB46-A3F4-4258-AEC9-B7A933CDDE2B}"/>
                  </a:ext>
                </a:extLst>
              </p:cNvPr>
              <p:cNvSpPr/>
              <p:nvPr/>
            </p:nvSpPr>
            <p:spPr>
              <a:xfrm rot="17040000">
                <a:off x="9946802" y="3725589"/>
                <a:ext cx="61544" cy="1559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86" name="Rounded Rectangle 198">
                <a:extLst>
                  <a:ext uri="{FF2B5EF4-FFF2-40B4-BE49-F238E27FC236}">
                    <a16:creationId xmlns:a16="http://schemas.microsoft.com/office/drawing/2014/main" id="{D5C27BD0-C391-4A0B-B9AE-BD254EEC48B0}"/>
                  </a:ext>
                </a:extLst>
              </p:cNvPr>
              <p:cNvSpPr/>
              <p:nvPr/>
            </p:nvSpPr>
            <p:spPr>
              <a:xfrm rot="-960000">
                <a:off x="10019984" y="3795122"/>
                <a:ext cx="56454" cy="180611"/>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87" name="Rounded Rectangle 199">
                <a:extLst>
                  <a:ext uri="{FF2B5EF4-FFF2-40B4-BE49-F238E27FC236}">
                    <a16:creationId xmlns:a16="http://schemas.microsoft.com/office/drawing/2014/main" id="{B5CAC933-84C8-462F-8441-1DB13332B949}"/>
                  </a:ext>
                </a:extLst>
              </p:cNvPr>
              <p:cNvSpPr/>
              <p:nvPr/>
            </p:nvSpPr>
            <p:spPr>
              <a:xfrm rot="-840000">
                <a:off x="9916346" y="3486466"/>
                <a:ext cx="49976" cy="1878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88" name="Rounded Rectangle 200">
                <a:extLst>
                  <a:ext uri="{FF2B5EF4-FFF2-40B4-BE49-F238E27FC236}">
                    <a16:creationId xmlns:a16="http://schemas.microsoft.com/office/drawing/2014/main" id="{C28777EF-4C54-48AA-8841-1A465264D32B}"/>
                  </a:ext>
                </a:extLst>
              </p:cNvPr>
              <p:cNvSpPr/>
              <p:nvPr/>
            </p:nvSpPr>
            <p:spPr>
              <a:xfrm rot="-1740000">
                <a:off x="9965654" y="3638823"/>
                <a:ext cx="45719" cy="1210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89" name="Rounded Rectangle 201">
                <a:extLst>
                  <a:ext uri="{FF2B5EF4-FFF2-40B4-BE49-F238E27FC236}">
                    <a16:creationId xmlns:a16="http://schemas.microsoft.com/office/drawing/2014/main" id="{EF931ACD-47F1-456E-BD98-7825D0A8CBE3}"/>
                  </a:ext>
                </a:extLst>
              </p:cNvPr>
              <p:cNvSpPr/>
              <p:nvPr/>
            </p:nvSpPr>
            <p:spPr>
              <a:xfrm rot="22020000">
                <a:off x="9876850" y="3769639"/>
                <a:ext cx="61544" cy="1559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90" name="Rounded Rectangle 202">
                <a:extLst>
                  <a:ext uri="{FF2B5EF4-FFF2-40B4-BE49-F238E27FC236}">
                    <a16:creationId xmlns:a16="http://schemas.microsoft.com/office/drawing/2014/main" id="{5D4E49E1-08A7-46E5-BB4C-6F3643E05B8F}"/>
                  </a:ext>
                </a:extLst>
              </p:cNvPr>
              <p:cNvSpPr/>
              <p:nvPr/>
            </p:nvSpPr>
            <p:spPr>
              <a:xfrm rot="1320000">
                <a:off x="9843419" y="3884325"/>
                <a:ext cx="53748" cy="191033"/>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91" name="Rounded Rectangle 203">
                <a:extLst>
                  <a:ext uri="{FF2B5EF4-FFF2-40B4-BE49-F238E27FC236}">
                    <a16:creationId xmlns:a16="http://schemas.microsoft.com/office/drawing/2014/main" id="{BA84D537-48F4-4389-A2D8-F528224DA116}"/>
                  </a:ext>
                </a:extLst>
              </p:cNvPr>
              <p:cNvSpPr/>
              <p:nvPr/>
            </p:nvSpPr>
            <p:spPr>
              <a:xfrm rot="840000" flipH="1">
                <a:off x="9863380" y="3488154"/>
                <a:ext cx="49976" cy="1878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92" name="Rounded Rectangle 204">
                <a:extLst>
                  <a:ext uri="{FF2B5EF4-FFF2-40B4-BE49-F238E27FC236}">
                    <a16:creationId xmlns:a16="http://schemas.microsoft.com/office/drawing/2014/main" id="{49B3B5F7-5B64-44C5-8CA0-E3026FB381D0}"/>
                  </a:ext>
                </a:extLst>
              </p:cNvPr>
              <p:cNvSpPr/>
              <p:nvPr/>
            </p:nvSpPr>
            <p:spPr>
              <a:xfrm rot="-1740000">
                <a:off x="9865601" y="3623476"/>
                <a:ext cx="45719" cy="1210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grpSp>
        <p:grpSp>
          <p:nvGrpSpPr>
            <p:cNvPr id="140" name="Group 139">
              <a:extLst>
                <a:ext uri="{FF2B5EF4-FFF2-40B4-BE49-F238E27FC236}">
                  <a16:creationId xmlns:a16="http://schemas.microsoft.com/office/drawing/2014/main" id="{C7A12F60-3361-4D52-8035-5E50C2C493DA}"/>
                </a:ext>
              </a:extLst>
            </p:cNvPr>
            <p:cNvGrpSpPr/>
            <p:nvPr/>
          </p:nvGrpSpPr>
          <p:grpSpPr>
            <a:xfrm>
              <a:off x="4136439" y="2281041"/>
              <a:ext cx="117053" cy="405923"/>
              <a:chOff x="10245939" y="2312752"/>
              <a:chExt cx="222562" cy="771816"/>
            </a:xfrm>
            <a:effectLst>
              <a:outerShdw blurRad="76200" dist="228600" dir="18900000" sx="64000" sy="64000" kx="-1200000" algn="bl" rotWithShape="0">
                <a:prstClr val="black">
                  <a:alpha val="43000"/>
                </a:prstClr>
              </a:outerShdw>
            </a:effectLst>
          </p:grpSpPr>
          <p:sp>
            <p:nvSpPr>
              <p:cNvPr id="148" name="Oval 147">
                <a:extLst>
                  <a:ext uri="{FF2B5EF4-FFF2-40B4-BE49-F238E27FC236}">
                    <a16:creationId xmlns:a16="http://schemas.microsoft.com/office/drawing/2014/main" id="{900BFC06-4755-4065-B21D-67717E722035}"/>
                  </a:ext>
                </a:extLst>
              </p:cNvPr>
              <p:cNvSpPr/>
              <p:nvPr/>
            </p:nvSpPr>
            <p:spPr>
              <a:xfrm>
                <a:off x="10325283" y="2312752"/>
                <a:ext cx="125635" cy="1256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49" name="Rounded Rectangle 173">
                <a:extLst>
                  <a:ext uri="{FF2B5EF4-FFF2-40B4-BE49-F238E27FC236}">
                    <a16:creationId xmlns:a16="http://schemas.microsoft.com/office/drawing/2014/main" id="{76E21E29-2828-4603-9C69-4E9C048E3F73}"/>
                  </a:ext>
                </a:extLst>
              </p:cNvPr>
              <p:cNvSpPr/>
              <p:nvPr/>
            </p:nvSpPr>
            <p:spPr>
              <a:xfrm>
                <a:off x="10319507" y="2445196"/>
                <a:ext cx="64591" cy="326652"/>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50" name="Rounded Rectangle 174">
                <a:extLst>
                  <a:ext uri="{FF2B5EF4-FFF2-40B4-BE49-F238E27FC236}">
                    <a16:creationId xmlns:a16="http://schemas.microsoft.com/office/drawing/2014/main" id="{011986DD-A6B3-4A5E-B6EF-620AE8589232}"/>
                  </a:ext>
                </a:extLst>
              </p:cNvPr>
              <p:cNvSpPr/>
              <p:nvPr/>
            </p:nvSpPr>
            <p:spPr>
              <a:xfrm rot="19920000">
                <a:off x="10358315" y="2716331"/>
                <a:ext cx="61544" cy="1559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51" name="Rounded Rectangle 175">
                <a:extLst>
                  <a:ext uri="{FF2B5EF4-FFF2-40B4-BE49-F238E27FC236}">
                    <a16:creationId xmlns:a16="http://schemas.microsoft.com/office/drawing/2014/main" id="{B018889F-56C0-4BA3-81F8-773F7F490022}"/>
                  </a:ext>
                </a:extLst>
              </p:cNvPr>
              <p:cNvSpPr/>
              <p:nvPr/>
            </p:nvSpPr>
            <p:spPr>
              <a:xfrm rot="-660000">
                <a:off x="10410677" y="2827690"/>
                <a:ext cx="57824" cy="242377"/>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52" name="Rounded Rectangle 176">
                <a:extLst>
                  <a:ext uri="{FF2B5EF4-FFF2-40B4-BE49-F238E27FC236}">
                    <a16:creationId xmlns:a16="http://schemas.microsoft.com/office/drawing/2014/main" id="{44A9D8C5-D221-46BA-942C-D03359743015}"/>
                  </a:ext>
                </a:extLst>
              </p:cNvPr>
              <p:cNvSpPr/>
              <p:nvPr/>
            </p:nvSpPr>
            <p:spPr>
              <a:xfrm rot="-1380000">
                <a:off x="10366230" y="2448830"/>
                <a:ext cx="49976" cy="1878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53" name="Rounded Rectangle 177">
                <a:extLst>
                  <a:ext uri="{FF2B5EF4-FFF2-40B4-BE49-F238E27FC236}">
                    <a16:creationId xmlns:a16="http://schemas.microsoft.com/office/drawing/2014/main" id="{59A05B3F-C870-4473-BFD9-E3495CD521FC}"/>
                  </a:ext>
                </a:extLst>
              </p:cNvPr>
              <p:cNvSpPr/>
              <p:nvPr/>
            </p:nvSpPr>
            <p:spPr>
              <a:xfrm rot="-2400000">
                <a:off x="10419623" y="2580943"/>
                <a:ext cx="45719" cy="1210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54" name="Rounded Rectangle 178">
                <a:extLst>
                  <a:ext uri="{FF2B5EF4-FFF2-40B4-BE49-F238E27FC236}">
                    <a16:creationId xmlns:a16="http://schemas.microsoft.com/office/drawing/2014/main" id="{F83F0075-F3A1-4604-990F-2D74FB7EF093}"/>
                  </a:ext>
                </a:extLst>
              </p:cNvPr>
              <p:cNvSpPr/>
              <p:nvPr/>
            </p:nvSpPr>
            <p:spPr>
              <a:xfrm rot="840000" flipH="1">
                <a:off x="10300331" y="2454884"/>
                <a:ext cx="49976" cy="1878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55" name="Rounded Rectangle 179">
                <a:extLst>
                  <a:ext uri="{FF2B5EF4-FFF2-40B4-BE49-F238E27FC236}">
                    <a16:creationId xmlns:a16="http://schemas.microsoft.com/office/drawing/2014/main" id="{F5E32661-D7D3-46F5-AFE3-8051BBE579F0}"/>
                  </a:ext>
                </a:extLst>
              </p:cNvPr>
              <p:cNvSpPr/>
              <p:nvPr/>
            </p:nvSpPr>
            <p:spPr>
              <a:xfrm rot="-1740000">
                <a:off x="10302552" y="2590206"/>
                <a:ext cx="45719" cy="12104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56" name="Rounded Rectangle 180">
                <a:extLst>
                  <a:ext uri="{FF2B5EF4-FFF2-40B4-BE49-F238E27FC236}">
                    <a16:creationId xmlns:a16="http://schemas.microsoft.com/office/drawing/2014/main" id="{D2011425-250E-43AB-8665-3B466A4B41CC}"/>
                  </a:ext>
                </a:extLst>
              </p:cNvPr>
              <p:cNvSpPr/>
              <p:nvPr/>
            </p:nvSpPr>
            <p:spPr>
              <a:xfrm rot="22440000">
                <a:off x="10307839" y="2722582"/>
                <a:ext cx="61544" cy="15591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163" name="Rounded Rectangle 181">
                <a:extLst>
                  <a:ext uri="{FF2B5EF4-FFF2-40B4-BE49-F238E27FC236}">
                    <a16:creationId xmlns:a16="http://schemas.microsoft.com/office/drawing/2014/main" id="{40208DE8-281E-4C66-9E33-8EA08783AE6B}"/>
                  </a:ext>
                </a:extLst>
              </p:cNvPr>
              <p:cNvSpPr/>
              <p:nvPr/>
            </p:nvSpPr>
            <p:spPr>
              <a:xfrm rot="1620000">
                <a:off x="10245939" y="2823373"/>
                <a:ext cx="58183" cy="261195"/>
              </a:xfrm>
              <a:prstGeom prst="roundRect">
                <a:avLst>
                  <a:gd name="adj" fmla="val 4247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grpSp>
        <p:cxnSp>
          <p:nvCxnSpPr>
            <p:cNvPr id="141" name="Straight Arrow Connector 140">
              <a:extLst>
                <a:ext uri="{FF2B5EF4-FFF2-40B4-BE49-F238E27FC236}">
                  <a16:creationId xmlns:a16="http://schemas.microsoft.com/office/drawing/2014/main" id="{343DE99F-DFC8-48D4-87A4-A3E029916A24}"/>
                </a:ext>
              </a:extLst>
            </p:cNvPr>
            <p:cNvCxnSpPr/>
            <p:nvPr/>
          </p:nvCxnSpPr>
          <p:spPr>
            <a:xfrm flipV="1">
              <a:off x="3802103" y="2752955"/>
              <a:ext cx="350186" cy="658713"/>
            </a:xfrm>
            <a:prstGeom prst="straightConnector1">
              <a:avLst/>
            </a:prstGeom>
            <a:ln w="38100">
              <a:solidFill>
                <a:srgbClr val="00B0F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2E9C6C91-1BC4-4EDA-BD30-3B9354370EF6}"/>
                </a:ext>
              </a:extLst>
            </p:cNvPr>
            <p:cNvCxnSpPr/>
            <p:nvPr/>
          </p:nvCxnSpPr>
          <p:spPr>
            <a:xfrm flipV="1">
              <a:off x="3797750" y="2863485"/>
              <a:ext cx="781299" cy="548183"/>
            </a:xfrm>
            <a:prstGeom prst="straightConnector1">
              <a:avLst/>
            </a:prstGeom>
            <a:ln w="38100">
              <a:solidFill>
                <a:srgbClr val="00B0F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F247344F-8770-47D8-9D13-7E577C2012E3}"/>
                </a:ext>
              </a:extLst>
            </p:cNvPr>
            <p:cNvCxnSpPr/>
            <p:nvPr/>
          </p:nvCxnSpPr>
          <p:spPr>
            <a:xfrm flipV="1">
              <a:off x="3802103" y="3315857"/>
              <a:ext cx="1020792" cy="100637"/>
            </a:xfrm>
            <a:prstGeom prst="straightConnector1">
              <a:avLst/>
            </a:prstGeom>
            <a:ln w="38100">
              <a:solidFill>
                <a:srgbClr val="00B0F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28E0A3D8-D0A4-4174-A98C-AA9D5514D46C}"/>
                </a:ext>
              </a:extLst>
            </p:cNvPr>
            <p:cNvCxnSpPr/>
            <p:nvPr/>
          </p:nvCxnSpPr>
          <p:spPr>
            <a:xfrm>
              <a:off x="3815830" y="3424680"/>
              <a:ext cx="944603" cy="430074"/>
            </a:xfrm>
            <a:prstGeom prst="straightConnector1">
              <a:avLst/>
            </a:prstGeom>
            <a:ln w="38100">
              <a:solidFill>
                <a:srgbClr val="00B0F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06B38CA9-0923-417A-BACA-2AB1F7A6C351}"/>
                </a:ext>
              </a:extLst>
            </p:cNvPr>
            <p:cNvCxnSpPr/>
            <p:nvPr/>
          </p:nvCxnSpPr>
          <p:spPr>
            <a:xfrm>
              <a:off x="3805999" y="3410981"/>
              <a:ext cx="510821" cy="681145"/>
            </a:xfrm>
            <a:prstGeom prst="straightConnector1">
              <a:avLst/>
            </a:prstGeom>
            <a:ln w="38100">
              <a:solidFill>
                <a:srgbClr val="00B0F0"/>
              </a:solidFill>
              <a:tailEnd type="arrow" w="lg" len="lg"/>
            </a:ln>
          </p:spPr>
          <p:style>
            <a:lnRef idx="1">
              <a:schemeClr val="accent1"/>
            </a:lnRef>
            <a:fillRef idx="0">
              <a:schemeClr val="accent1"/>
            </a:fillRef>
            <a:effectRef idx="0">
              <a:schemeClr val="accent1"/>
            </a:effectRef>
            <a:fontRef idx="minor">
              <a:schemeClr val="tx1"/>
            </a:fontRef>
          </p:style>
        </p:cxnSp>
        <p:sp>
          <p:nvSpPr>
            <p:cNvPr id="146" name="Rounded Rectangle 170">
              <a:extLst>
                <a:ext uri="{FF2B5EF4-FFF2-40B4-BE49-F238E27FC236}">
                  <a16:creationId xmlns:a16="http://schemas.microsoft.com/office/drawing/2014/main" id="{78B63D42-5855-492A-905C-287D652403D7}"/>
                </a:ext>
              </a:extLst>
            </p:cNvPr>
            <p:cNvSpPr/>
            <p:nvPr/>
          </p:nvSpPr>
          <p:spPr>
            <a:xfrm>
              <a:off x="2804319" y="3122577"/>
              <a:ext cx="976134" cy="58358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100" b="1">
                  <a:solidFill>
                    <a:schemeClr val="tx1"/>
                  </a:solidFill>
                  <a:latin typeface="Arial" pitchFamily="34" charset="0"/>
                  <a:cs typeface="Arial" pitchFamily="34" charset="0"/>
                </a:rPr>
                <a:t>Algorithm</a:t>
              </a:r>
            </a:p>
          </p:txBody>
        </p:sp>
        <p:pic>
          <p:nvPicPr>
            <p:cNvPr id="147" name="Picture 146" descr="graph3.png">
              <a:extLst>
                <a:ext uri="{FF2B5EF4-FFF2-40B4-BE49-F238E27FC236}">
                  <a16:creationId xmlns:a16="http://schemas.microsoft.com/office/drawing/2014/main" id="{950E9839-F0FD-46A4-A3AF-45BFE716332B}"/>
                </a:ext>
              </a:extLst>
            </p:cNvPr>
            <p:cNvPicPr>
              <a:picLocks noChangeAspect="1"/>
            </p:cNvPicPr>
            <p:nvPr/>
          </p:nvPicPr>
          <p:blipFill>
            <a:blip r:embed="rId5"/>
            <a:stretch>
              <a:fillRect/>
            </a:stretch>
          </p:blipFill>
          <p:spPr>
            <a:xfrm>
              <a:off x="2055905" y="3394786"/>
              <a:ext cx="678979" cy="446131"/>
            </a:xfrm>
            <a:prstGeom prst="rect">
              <a:avLst/>
            </a:prstGeom>
            <a:ln w="28575">
              <a:solidFill>
                <a:srgbClr val="00B050"/>
              </a:solidFill>
            </a:ln>
            <a:effectLst>
              <a:outerShdw blurRad="63500" dist="63500" dir="2700000" sx="95000" sy="95000" algn="tl" rotWithShape="0">
                <a:prstClr val="black">
                  <a:alpha val="40000"/>
                </a:prstClr>
              </a:outerShdw>
            </a:effectLst>
          </p:spPr>
        </p:pic>
      </p:grpSp>
      <p:sp>
        <p:nvSpPr>
          <p:cNvPr id="255" name="Rectangle 254">
            <a:extLst>
              <a:ext uri="{FF2B5EF4-FFF2-40B4-BE49-F238E27FC236}">
                <a16:creationId xmlns:a16="http://schemas.microsoft.com/office/drawing/2014/main" id="{CC14DFBC-3A80-4580-8827-5C94B644E610}"/>
              </a:ext>
            </a:extLst>
          </p:cNvPr>
          <p:cNvSpPr/>
          <p:nvPr/>
        </p:nvSpPr>
        <p:spPr>
          <a:xfrm>
            <a:off x="521257" y="6243455"/>
            <a:ext cx="9051663" cy="584775"/>
          </a:xfrm>
          <a:prstGeom prst="rect">
            <a:avLst/>
          </a:prstGeom>
        </p:spPr>
        <p:txBody>
          <a:bodyPr wrap="square">
            <a:spAutoFit/>
          </a:bodyPr>
          <a:lstStyle/>
          <a:p>
            <a:r>
              <a:rPr lang="en-GB" sz="800" b="1">
                <a:latin typeface="Arial" pitchFamily="34" charset="0"/>
                <a:cs typeface="Arial" pitchFamily="34" charset="0"/>
              </a:rPr>
              <a:t>Dataset courtesy of</a:t>
            </a:r>
            <a:r>
              <a:rPr lang="en-GB" sz="800">
                <a:latin typeface="Arial" pitchFamily="34" charset="0"/>
                <a:cs typeface="Arial" pitchFamily="34" charset="0"/>
              </a:rPr>
              <a:t>:</a:t>
            </a:r>
          </a:p>
          <a:p>
            <a:r>
              <a:rPr lang="en-GB" sz="800" err="1"/>
              <a:t>Davide</a:t>
            </a:r>
            <a:r>
              <a:rPr lang="en-GB" sz="800"/>
              <a:t> </a:t>
            </a:r>
            <a:r>
              <a:rPr lang="en-GB" sz="800" err="1"/>
              <a:t>Anguita</a:t>
            </a:r>
            <a:r>
              <a:rPr lang="en-GB" sz="800"/>
              <a:t>, Alessandro </a:t>
            </a:r>
            <a:r>
              <a:rPr lang="en-GB" sz="800" err="1"/>
              <a:t>Ghio</a:t>
            </a:r>
            <a:r>
              <a:rPr lang="en-GB" sz="800"/>
              <a:t>, Luca </a:t>
            </a:r>
            <a:r>
              <a:rPr lang="en-GB" sz="800" err="1"/>
              <a:t>Oneto</a:t>
            </a:r>
            <a:r>
              <a:rPr lang="en-GB" sz="800"/>
              <a:t>, Xavier Parra and Jorge L. Reyes-Ortiz. </a:t>
            </a:r>
            <a:r>
              <a:rPr lang="en-GB" sz="800" i="1"/>
              <a:t>Human Activity Recognition on Smartphones using a Multiclass Hardware-Friendly Support Vector Machine. </a:t>
            </a:r>
            <a:br>
              <a:rPr lang="en-GB" sz="800" i="1"/>
            </a:br>
            <a:r>
              <a:rPr lang="en-GB" sz="800"/>
              <a:t>International Workshop of Ambient Assisted Living (IWAAL 2012). Vitoria-</a:t>
            </a:r>
            <a:r>
              <a:rPr lang="en-GB" sz="800" err="1"/>
              <a:t>Gasteiz</a:t>
            </a:r>
            <a:r>
              <a:rPr lang="en-GB" sz="800"/>
              <a:t>, Spain. Dec 2012</a:t>
            </a:r>
          </a:p>
          <a:p>
            <a:r>
              <a:rPr lang="en-GB" sz="800">
                <a:latin typeface="Arial" pitchFamily="34" charset="0"/>
                <a:cs typeface="Arial" pitchFamily="34" charset="0"/>
                <a:hlinkClick r:id="rId6"/>
              </a:rPr>
              <a:t>http://archive.ics.uci.edu/ml/datasets/Human+Activity+Recognition+Using+Smartphones</a:t>
            </a:r>
            <a:endParaRPr lang="en-GB" sz="800">
              <a:latin typeface="Arial" pitchFamily="34" charset="0"/>
              <a:cs typeface="Arial" pitchFamily="34" charset="0"/>
            </a:endParaRPr>
          </a:p>
        </p:txBody>
      </p:sp>
      <p:sp>
        <p:nvSpPr>
          <p:cNvPr id="7" name="Rectangle: Rounded Corners 6">
            <a:extLst>
              <a:ext uri="{FF2B5EF4-FFF2-40B4-BE49-F238E27FC236}">
                <a16:creationId xmlns:a16="http://schemas.microsoft.com/office/drawing/2014/main" id="{6C63752F-2BA8-46C4-A953-CF5ACB27D77D}"/>
              </a:ext>
            </a:extLst>
          </p:cNvPr>
          <p:cNvSpPr/>
          <p:nvPr/>
        </p:nvSpPr>
        <p:spPr>
          <a:xfrm>
            <a:off x="715974" y="3957738"/>
            <a:ext cx="9855724" cy="676218"/>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latin typeface="Arial" pitchFamily="34" charset="0"/>
                <a:cs typeface="Arial" pitchFamily="34" charset="0"/>
              </a:rPr>
              <a:t>Case 1: no labels are available		clustering</a:t>
            </a:r>
          </a:p>
        </p:txBody>
      </p:sp>
      <p:sp>
        <p:nvSpPr>
          <p:cNvPr id="74" name="Rectangle: Rounded Corners 73">
            <a:extLst>
              <a:ext uri="{FF2B5EF4-FFF2-40B4-BE49-F238E27FC236}">
                <a16:creationId xmlns:a16="http://schemas.microsoft.com/office/drawing/2014/main" id="{7AA21D85-930F-4529-BA65-3C138F784650}"/>
              </a:ext>
            </a:extLst>
          </p:cNvPr>
          <p:cNvSpPr/>
          <p:nvPr/>
        </p:nvSpPr>
        <p:spPr>
          <a:xfrm>
            <a:off x="715974" y="4880995"/>
            <a:ext cx="9855724" cy="104546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latin typeface="Arial" pitchFamily="34" charset="0"/>
                <a:cs typeface="Arial" pitchFamily="34" charset="0"/>
              </a:rPr>
              <a:t>Case 2+3: labels are available		classification</a:t>
            </a:r>
          </a:p>
        </p:txBody>
      </p:sp>
      <p:sp>
        <p:nvSpPr>
          <p:cNvPr id="6" name="TextBox 5">
            <a:extLst>
              <a:ext uri="{FF2B5EF4-FFF2-40B4-BE49-F238E27FC236}">
                <a16:creationId xmlns:a16="http://schemas.microsoft.com/office/drawing/2014/main" id="{4361AED6-7477-4FAC-9E2B-6D73F9666376}"/>
              </a:ext>
            </a:extLst>
          </p:cNvPr>
          <p:cNvSpPr txBox="1"/>
          <p:nvPr/>
        </p:nvSpPr>
        <p:spPr>
          <a:xfrm>
            <a:off x="8177339" y="4924187"/>
            <a:ext cx="2121443" cy="369332"/>
          </a:xfrm>
          <a:prstGeom prst="rect">
            <a:avLst/>
          </a:prstGeom>
          <a:noFill/>
        </p:spPr>
        <p:txBody>
          <a:bodyPr wrap="square" rtlCol="0">
            <a:spAutoFit/>
          </a:bodyPr>
          <a:lstStyle/>
          <a:p>
            <a:r>
              <a:rPr lang="en-GB" b="1">
                <a:solidFill>
                  <a:schemeClr val="bg1"/>
                </a:solidFill>
                <a:latin typeface="Arial" pitchFamily="34" charset="0"/>
                <a:cs typeface="Arial" pitchFamily="34" charset="0"/>
              </a:rPr>
              <a:t>machine learning</a:t>
            </a:r>
          </a:p>
        </p:txBody>
      </p:sp>
      <p:sp>
        <p:nvSpPr>
          <p:cNvPr id="75" name="TextBox 74">
            <a:extLst>
              <a:ext uri="{FF2B5EF4-FFF2-40B4-BE49-F238E27FC236}">
                <a16:creationId xmlns:a16="http://schemas.microsoft.com/office/drawing/2014/main" id="{3BFF4492-D39C-463F-BB97-3DB09A6DF8A9}"/>
              </a:ext>
            </a:extLst>
          </p:cNvPr>
          <p:cNvSpPr txBox="1"/>
          <p:nvPr/>
        </p:nvSpPr>
        <p:spPr>
          <a:xfrm>
            <a:off x="8177339" y="5474458"/>
            <a:ext cx="2121443" cy="369332"/>
          </a:xfrm>
          <a:prstGeom prst="rect">
            <a:avLst/>
          </a:prstGeom>
          <a:noFill/>
        </p:spPr>
        <p:txBody>
          <a:bodyPr wrap="square" rtlCol="0">
            <a:spAutoFit/>
          </a:bodyPr>
          <a:lstStyle/>
          <a:p>
            <a:r>
              <a:rPr lang="en-GB" b="1">
                <a:solidFill>
                  <a:schemeClr val="bg1"/>
                </a:solidFill>
                <a:latin typeface="Arial" pitchFamily="34" charset="0"/>
                <a:cs typeface="Arial" pitchFamily="34" charset="0"/>
              </a:rPr>
              <a:t>deep learning</a:t>
            </a:r>
          </a:p>
        </p:txBody>
      </p:sp>
      <p:sp>
        <p:nvSpPr>
          <p:cNvPr id="8" name="Arrow: Right 7">
            <a:extLst>
              <a:ext uri="{FF2B5EF4-FFF2-40B4-BE49-F238E27FC236}">
                <a16:creationId xmlns:a16="http://schemas.microsoft.com/office/drawing/2014/main" id="{94F9F7F5-010D-47D5-9050-0ABE722EDB71}"/>
              </a:ext>
            </a:extLst>
          </p:cNvPr>
          <p:cNvSpPr/>
          <p:nvPr/>
        </p:nvSpPr>
        <p:spPr>
          <a:xfrm>
            <a:off x="4367557" y="4185092"/>
            <a:ext cx="937261" cy="23425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77" name="Arrow: Right 76">
            <a:extLst>
              <a:ext uri="{FF2B5EF4-FFF2-40B4-BE49-F238E27FC236}">
                <a16:creationId xmlns:a16="http://schemas.microsoft.com/office/drawing/2014/main" id="{CD328B53-7DAE-4292-A67A-BBB7D8BEE5C8}"/>
              </a:ext>
            </a:extLst>
          </p:cNvPr>
          <p:cNvSpPr/>
          <p:nvPr/>
        </p:nvSpPr>
        <p:spPr>
          <a:xfrm>
            <a:off x="4367556" y="5324767"/>
            <a:ext cx="937261" cy="23425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78" name="Arrow: Right 77">
            <a:extLst>
              <a:ext uri="{FF2B5EF4-FFF2-40B4-BE49-F238E27FC236}">
                <a16:creationId xmlns:a16="http://schemas.microsoft.com/office/drawing/2014/main" id="{3464B3D3-DFD3-43D6-98B2-1E02DF342706}"/>
              </a:ext>
            </a:extLst>
          </p:cNvPr>
          <p:cNvSpPr/>
          <p:nvPr/>
        </p:nvSpPr>
        <p:spPr>
          <a:xfrm rot="20662286">
            <a:off x="7129784" y="5161736"/>
            <a:ext cx="1041450" cy="23425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
        <p:nvSpPr>
          <p:cNvPr id="79" name="Arrow: Right 78">
            <a:extLst>
              <a:ext uri="{FF2B5EF4-FFF2-40B4-BE49-F238E27FC236}">
                <a16:creationId xmlns:a16="http://schemas.microsoft.com/office/drawing/2014/main" id="{E335E7C7-847A-438A-85A9-930265D534CD}"/>
              </a:ext>
            </a:extLst>
          </p:cNvPr>
          <p:cNvSpPr/>
          <p:nvPr/>
        </p:nvSpPr>
        <p:spPr>
          <a:xfrm rot="803470">
            <a:off x="7175643" y="5423039"/>
            <a:ext cx="937261" cy="23425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a:latin typeface="Arial" pitchFamily="34" charset="0"/>
              <a:cs typeface="Arial" pitchFamily="34" charset="0"/>
            </a:endParaRPr>
          </a:p>
        </p:txBody>
      </p:sp>
    </p:spTree>
    <p:extLst>
      <p:ext uri="{BB962C8B-B14F-4D97-AF65-F5344CB8AC3E}">
        <p14:creationId xmlns:p14="http://schemas.microsoft.com/office/powerpoint/2010/main" val="3231464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89641-3B74-4032-AAD3-50D25B450323}"/>
              </a:ext>
            </a:extLst>
          </p:cNvPr>
          <p:cNvSpPr>
            <a:spLocks noGrp="1"/>
          </p:cNvSpPr>
          <p:nvPr>
            <p:ph type="title"/>
          </p:nvPr>
        </p:nvSpPr>
        <p:spPr/>
        <p:txBody>
          <a:bodyPr anchor="t">
            <a:normAutofit/>
          </a:bodyPr>
          <a:lstStyle/>
          <a:p>
            <a:r>
              <a:rPr lang="en-GB"/>
              <a:t>Recap</a:t>
            </a:r>
          </a:p>
        </p:txBody>
      </p:sp>
      <p:graphicFrame>
        <p:nvGraphicFramePr>
          <p:cNvPr id="5" name="Content Placeholder 2">
            <a:extLst>
              <a:ext uri="{FF2B5EF4-FFF2-40B4-BE49-F238E27FC236}">
                <a16:creationId xmlns:a16="http://schemas.microsoft.com/office/drawing/2014/main" id="{490FDC20-6FB0-473C-ACF5-886CE9601A0E}"/>
              </a:ext>
            </a:extLst>
          </p:cNvPr>
          <p:cNvGraphicFramePr>
            <a:graphicFrameLocks noGrp="1"/>
          </p:cNvGraphicFramePr>
          <p:nvPr>
            <p:ph idx="1"/>
            <p:extLst>
              <p:ext uri="{D42A27DB-BD31-4B8C-83A1-F6EECF244321}">
                <p14:modId xmlns:p14="http://schemas.microsoft.com/office/powerpoint/2010/main" val="3877016517"/>
              </p:ext>
            </p:extLst>
          </p:nvPr>
        </p:nvGraphicFramePr>
        <p:xfrm>
          <a:off x="609600" y="1600200"/>
          <a:ext cx="10972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26">
            <a:extLst>
              <a:ext uri="{FF2B5EF4-FFF2-40B4-BE49-F238E27FC236}">
                <a16:creationId xmlns:a16="http://schemas.microsoft.com/office/drawing/2014/main" id="{41472A11-F8B2-4659-8E05-86BE1ABB40E7}"/>
              </a:ext>
            </a:extLst>
          </p:cNvPr>
          <p:cNvGrpSpPr/>
          <p:nvPr/>
        </p:nvGrpSpPr>
        <p:grpSpPr>
          <a:xfrm>
            <a:off x="972362" y="1886650"/>
            <a:ext cx="771881" cy="746537"/>
            <a:chOff x="911424" y="1844824"/>
            <a:chExt cx="3600000" cy="3600000"/>
          </a:xfrm>
        </p:grpSpPr>
        <p:pic>
          <p:nvPicPr>
            <p:cNvPr id="28" name="Graphic 27" descr="Scatterplot with solid fill">
              <a:extLst>
                <a:ext uri="{FF2B5EF4-FFF2-40B4-BE49-F238E27FC236}">
                  <a16:creationId xmlns:a16="http://schemas.microsoft.com/office/drawing/2014/main" id="{C407F687-431E-49D5-8D5C-A77C5C4030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1424" y="1844824"/>
              <a:ext cx="3600000" cy="3600000"/>
            </a:xfrm>
            <a:prstGeom prst="rect">
              <a:avLst/>
            </a:prstGeom>
          </p:spPr>
        </p:pic>
        <p:sp>
          <p:nvSpPr>
            <p:cNvPr id="29" name="Freeform: Shape 28">
              <a:extLst>
                <a:ext uri="{FF2B5EF4-FFF2-40B4-BE49-F238E27FC236}">
                  <a16:creationId xmlns:a16="http://schemas.microsoft.com/office/drawing/2014/main" id="{6DDDBD2C-5266-437E-BDA1-6502C1B1157E}"/>
                </a:ext>
              </a:extLst>
            </p:cNvPr>
            <p:cNvSpPr/>
            <p:nvPr/>
          </p:nvSpPr>
          <p:spPr>
            <a:xfrm rot="5400000">
              <a:off x="1919536" y="2564904"/>
              <a:ext cx="300000" cy="300000"/>
            </a:xfrm>
            <a:custGeom>
              <a:avLst/>
              <a:gdLst>
                <a:gd name="connsiteX0" fmla="*/ 300000 w 300000"/>
                <a:gd name="connsiteY0" fmla="*/ 150000 h 300000"/>
                <a:gd name="connsiteX1" fmla="*/ 150000 w 300000"/>
                <a:gd name="connsiteY1" fmla="*/ 300000 h 300000"/>
                <a:gd name="connsiteX2" fmla="*/ 0 w 300000"/>
                <a:gd name="connsiteY2" fmla="*/ 150000 h 300000"/>
                <a:gd name="connsiteX3" fmla="*/ 150000 w 300000"/>
                <a:gd name="connsiteY3" fmla="*/ 0 h 300000"/>
                <a:gd name="connsiteX4" fmla="*/ 300000 w 300000"/>
                <a:gd name="connsiteY4" fmla="*/ 150000 h 3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00" h="300000">
                  <a:moveTo>
                    <a:pt x="300000" y="150000"/>
                  </a:moveTo>
                  <a:cubicBezTo>
                    <a:pt x="300000" y="232843"/>
                    <a:pt x="232843" y="300000"/>
                    <a:pt x="150000" y="300000"/>
                  </a:cubicBezTo>
                  <a:cubicBezTo>
                    <a:pt x="67157" y="300000"/>
                    <a:pt x="0" y="232843"/>
                    <a:pt x="0" y="150000"/>
                  </a:cubicBezTo>
                  <a:cubicBezTo>
                    <a:pt x="0" y="67157"/>
                    <a:pt x="67157" y="0"/>
                    <a:pt x="150000" y="0"/>
                  </a:cubicBezTo>
                  <a:cubicBezTo>
                    <a:pt x="232843" y="0"/>
                    <a:pt x="300000" y="67157"/>
                    <a:pt x="300000" y="150000"/>
                  </a:cubicBezTo>
                  <a:close/>
                </a:path>
              </a:pathLst>
            </a:custGeom>
            <a:solidFill>
              <a:schemeClr val="bg1"/>
            </a:solidFill>
            <a:ln w="37405"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8D348046-A358-4C7D-9A58-50C417E47D69}"/>
                </a:ext>
              </a:extLst>
            </p:cNvPr>
            <p:cNvSpPr/>
            <p:nvPr/>
          </p:nvSpPr>
          <p:spPr>
            <a:xfrm rot="5400000">
              <a:off x="2407036" y="2714904"/>
              <a:ext cx="300000" cy="300000"/>
            </a:xfrm>
            <a:custGeom>
              <a:avLst/>
              <a:gdLst>
                <a:gd name="connsiteX0" fmla="*/ 300000 w 300000"/>
                <a:gd name="connsiteY0" fmla="*/ 150000 h 300000"/>
                <a:gd name="connsiteX1" fmla="*/ 150000 w 300000"/>
                <a:gd name="connsiteY1" fmla="*/ 300000 h 300000"/>
                <a:gd name="connsiteX2" fmla="*/ 0 w 300000"/>
                <a:gd name="connsiteY2" fmla="*/ 150000 h 300000"/>
                <a:gd name="connsiteX3" fmla="*/ 150000 w 300000"/>
                <a:gd name="connsiteY3" fmla="*/ 0 h 300000"/>
                <a:gd name="connsiteX4" fmla="*/ 300000 w 300000"/>
                <a:gd name="connsiteY4" fmla="*/ 150000 h 3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00" h="300000">
                  <a:moveTo>
                    <a:pt x="300000" y="150000"/>
                  </a:moveTo>
                  <a:cubicBezTo>
                    <a:pt x="300000" y="232843"/>
                    <a:pt x="232843" y="300000"/>
                    <a:pt x="150000" y="300000"/>
                  </a:cubicBezTo>
                  <a:cubicBezTo>
                    <a:pt x="67157" y="300000"/>
                    <a:pt x="0" y="232843"/>
                    <a:pt x="0" y="150000"/>
                  </a:cubicBezTo>
                  <a:cubicBezTo>
                    <a:pt x="0" y="67157"/>
                    <a:pt x="67157" y="0"/>
                    <a:pt x="150000" y="0"/>
                  </a:cubicBezTo>
                  <a:cubicBezTo>
                    <a:pt x="232843" y="0"/>
                    <a:pt x="300000" y="67157"/>
                    <a:pt x="300000" y="150000"/>
                  </a:cubicBezTo>
                  <a:close/>
                </a:path>
              </a:pathLst>
            </a:custGeom>
            <a:solidFill>
              <a:schemeClr val="bg1"/>
            </a:solidFill>
            <a:ln w="37405"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6DCEB83E-6639-445F-AE34-00C5C3043B10}"/>
                </a:ext>
              </a:extLst>
            </p:cNvPr>
            <p:cNvSpPr/>
            <p:nvPr/>
          </p:nvSpPr>
          <p:spPr>
            <a:xfrm rot="5400000">
              <a:off x="2332036" y="3239904"/>
              <a:ext cx="300000" cy="300000"/>
            </a:xfrm>
            <a:custGeom>
              <a:avLst/>
              <a:gdLst>
                <a:gd name="connsiteX0" fmla="*/ 300000 w 300000"/>
                <a:gd name="connsiteY0" fmla="*/ 150000 h 300000"/>
                <a:gd name="connsiteX1" fmla="*/ 150000 w 300000"/>
                <a:gd name="connsiteY1" fmla="*/ 300000 h 300000"/>
                <a:gd name="connsiteX2" fmla="*/ 0 w 300000"/>
                <a:gd name="connsiteY2" fmla="*/ 150000 h 300000"/>
                <a:gd name="connsiteX3" fmla="*/ 150000 w 300000"/>
                <a:gd name="connsiteY3" fmla="*/ 0 h 300000"/>
                <a:gd name="connsiteX4" fmla="*/ 300000 w 300000"/>
                <a:gd name="connsiteY4" fmla="*/ 150000 h 3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00" h="300000">
                  <a:moveTo>
                    <a:pt x="300000" y="150000"/>
                  </a:moveTo>
                  <a:cubicBezTo>
                    <a:pt x="300000" y="232843"/>
                    <a:pt x="232843" y="300000"/>
                    <a:pt x="150000" y="300000"/>
                  </a:cubicBezTo>
                  <a:cubicBezTo>
                    <a:pt x="67157" y="300000"/>
                    <a:pt x="0" y="232843"/>
                    <a:pt x="0" y="150000"/>
                  </a:cubicBezTo>
                  <a:cubicBezTo>
                    <a:pt x="0" y="67157"/>
                    <a:pt x="67157" y="0"/>
                    <a:pt x="150000" y="0"/>
                  </a:cubicBezTo>
                  <a:cubicBezTo>
                    <a:pt x="232843" y="0"/>
                    <a:pt x="300000" y="67157"/>
                    <a:pt x="300000" y="150000"/>
                  </a:cubicBezTo>
                  <a:close/>
                </a:path>
              </a:pathLst>
            </a:custGeom>
            <a:solidFill>
              <a:schemeClr val="bg1"/>
            </a:solidFill>
            <a:ln w="3740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4C88E2D-E7B6-4EA9-BEBA-8A4856954BAF}"/>
                </a:ext>
              </a:extLst>
            </p:cNvPr>
            <p:cNvSpPr/>
            <p:nvPr/>
          </p:nvSpPr>
          <p:spPr>
            <a:xfrm rot="5400000">
              <a:off x="2857036" y="3239904"/>
              <a:ext cx="300000" cy="300000"/>
            </a:xfrm>
            <a:custGeom>
              <a:avLst/>
              <a:gdLst>
                <a:gd name="connsiteX0" fmla="*/ 300000 w 300000"/>
                <a:gd name="connsiteY0" fmla="*/ 150000 h 300000"/>
                <a:gd name="connsiteX1" fmla="*/ 150000 w 300000"/>
                <a:gd name="connsiteY1" fmla="*/ 300000 h 300000"/>
                <a:gd name="connsiteX2" fmla="*/ 0 w 300000"/>
                <a:gd name="connsiteY2" fmla="*/ 150000 h 300000"/>
                <a:gd name="connsiteX3" fmla="*/ 150000 w 300000"/>
                <a:gd name="connsiteY3" fmla="*/ 0 h 300000"/>
                <a:gd name="connsiteX4" fmla="*/ 300000 w 300000"/>
                <a:gd name="connsiteY4" fmla="*/ 150000 h 3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00" h="300000">
                  <a:moveTo>
                    <a:pt x="300000" y="150000"/>
                  </a:moveTo>
                  <a:cubicBezTo>
                    <a:pt x="300000" y="232843"/>
                    <a:pt x="232843" y="300000"/>
                    <a:pt x="150000" y="300000"/>
                  </a:cubicBezTo>
                  <a:cubicBezTo>
                    <a:pt x="67157" y="300000"/>
                    <a:pt x="0" y="232843"/>
                    <a:pt x="0" y="150000"/>
                  </a:cubicBezTo>
                  <a:cubicBezTo>
                    <a:pt x="0" y="67157"/>
                    <a:pt x="67157" y="0"/>
                    <a:pt x="150000" y="0"/>
                  </a:cubicBezTo>
                  <a:cubicBezTo>
                    <a:pt x="232843" y="0"/>
                    <a:pt x="300000" y="67157"/>
                    <a:pt x="300000" y="150000"/>
                  </a:cubicBezTo>
                  <a:close/>
                </a:path>
              </a:pathLst>
            </a:custGeom>
            <a:solidFill>
              <a:schemeClr val="bg1"/>
            </a:solidFill>
            <a:ln w="3740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80B7C81-3BE0-4734-BB07-BA370261A81E}"/>
                </a:ext>
              </a:extLst>
            </p:cNvPr>
            <p:cNvSpPr/>
            <p:nvPr/>
          </p:nvSpPr>
          <p:spPr>
            <a:xfrm rot="5400000">
              <a:off x="3007036" y="3727404"/>
              <a:ext cx="300000" cy="300000"/>
            </a:xfrm>
            <a:custGeom>
              <a:avLst/>
              <a:gdLst>
                <a:gd name="connsiteX0" fmla="*/ 300000 w 300000"/>
                <a:gd name="connsiteY0" fmla="*/ 150000 h 300000"/>
                <a:gd name="connsiteX1" fmla="*/ 150000 w 300000"/>
                <a:gd name="connsiteY1" fmla="*/ 300000 h 300000"/>
                <a:gd name="connsiteX2" fmla="*/ 0 w 300000"/>
                <a:gd name="connsiteY2" fmla="*/ 150000 h 300000"/>
                <a:gd name="connsiteX3" fmla="*/ 150000 w 300000"/>
                <a:gd name="connsiteY3" fmla="*/ 0 h 300000"/>
                <a:gd name="connsiteX4" fmla="*/ 300000 w 300000"/>
                <a:gd name="connsiteY4" fmla="*/ 150000 h 3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00" h="300000">
                  <a:moveTo>
                    <a:pt x="300000" y="150000"/>
                  </a:moveTo>
                  <a:cubicBezTo>
                    <a:pt x="300000" y="232843"/>
                    <a:pt x="232843" y="300000"/>
                    <a:pt x="150000" y="300000"/>
                  </a:cubicBezTo>
                  <a:cubicBezTo>
                    <a:pt x="67157" y="300000"/>
                    <a:pt x="0" y="232843"/>
                    <a:pt x="0" y="150000"/>
                  </a:cubicBezTo>
                  <a:cubicBezTo>
                    <a:pt x="0" y="67157"/>
                    <a:pt x="67157" y="0"/>
                    <a:pt x="150000" y="0"/>
                  </a:cubicBezTo>
                  <a:cubicBezTo>
                    <a:pt x="232843" y="0"/>
                    <a:pt x="300000" y="67157"/>
                    <a:pt x="300000" y="150000"/>
                  </a:cubicBezTo>
                  <a:close/>
                </a:path>
              </a:pathLst>
            </a:custGeom>
            <a:solidFill>
              <a:schemeClr val="bg1"/>
            </a:solidFill>
            <a:ln w="37405"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AF9C053A-104C-4198-B4E4-8D8DF189F4AB}"/>
                </a:ext>
              </a:extLst>
            </p:cNvPr>
            <p:cNvSpPr/>
            <p:nvPr/>
          </p:nvSpPr>
          <p:spPr>
            <a:xfrm rot="5400000">
              <a:off x="3007036" y="4252404"/>
              <a:ext cx="300000" cy="300000"/>
            </a:xfrm>
            <a:custGeom>
              <a:avLst/>
              <a:gdLst>
                <a:gd name="connsiteX0" fmla="*/ 300000 w 300000"/>
                <a:gd name="connsiteY0" fmla="*/ 150000 h 300000"/>
                <a:gd name="connsiteX1" fmla="*/ 150000 w 300000"/>
                <a:gd name="connsiteY1" fmla="*/ 300000 h 300000"/>
                <a:gd name="connsiteX2" fmla="*/ 0 w 300000"/>
                <a:gd name="connsiteY2" fmla="*/ 150000 h 300000"/>
                <a:gd name="connsiteX3" fmla="*/ 150000 w 300000"/>
                <a:gd name="connsiteY3" fmla="*/ 0 h 300000"/>
                <a:gd name="connsiteX4" fmla="*/ 300000 w 300000"/>
                <a:gd name="connsiteY4" fmla="*/ 150000 h 3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00" h="300000">
                  <a:moveTo>
                    <a:pt x="300000" y="150000"/>
                  </a:moveTo>
                  <a:cubicBezTo>
                    <a:pt x="300000" y="232843"/>
                    <a:pt x="232843" y="300000"/>
                    <a:pt x="150000" y="300000"/>
                  </a:cubicBezTo>
                  <a:cubicBezTo>
                    <a:pt x="67157" y="300000"/>
                    <a:pt x="0" y="232843"/>
                    <a:pt x="0" y="150000"/>
                  </a:cubicBezTo>
                  <a:cubicBezTo>
                    <a:pt x="0" y="67157"/>
                    <a:pt x="67157" y="0"/>
                    <a:pt x="150000" y="0"/>
                  </a:cubicBezTo>
                  <a:cubicBezTo>
                    <a:pt x="232843" y="0"/>
                    <a:pt x="300000" y="67157"/>
                    <a:pt x="300000" y="150000"/>
                  </a:cubicBezTo>
                  <a:close/>
                </a:path>
              </a:pathLst>
            </a:custGeom>
            <a:solidFill>
              <a:schemeClr val="bg1"/>
            </a:solidFill>
            <a:ln w="37405"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6AA613E3-AB51-4B15-9EBC-D6FE303DDB57}"/>
                </a:ext>
              </a:extLst>
            </p:cNvPr>
            <p:cNvSpPr/>
            <p:nvPr/>
          </p:nvSpPr>
          <p:spPr>
            <a:xfrm rot="5400000">
              <a:off x="3569536" y="4252404"/>
              <a:ext cx="300000" cy="300000"/>
            </a:xfrm>
            <a:custGeom>
              <a:avLst/>
              <a:gdLst>
                <a:gd name="connsiteX0" fmla="*/ 300000 w 300000"/>
                <a:gd name="connsiteY0" fmla="*/ 150000 h 300000"/>
                <a:gd name="connsiteX1" fmla="*/ 150000 w 300000"/>
                <a:gd name="connsiteY1" fmla="*/ 300000 h 300000"/>
                <a:gd name="connsiteX2" fmla="*/ 0 w 300000"/>
                <a:gd name="connsiteY2" fmla="*/ 150000 h 300000"/>
                <a:gd name="connsiteX3" fmla="*/ 150000 w 300000"/>
                <a:gd name="connsiteY3" fmla="*/ 0 h 300000"/>
                <a:gd name="connsiteX4" fmla="*/ 300000 w 300000"/>
                <a:gd name="connsiteY4" fmla="*/ 150000 h 30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000" h="300000">
                  <a:moveTo>
                    <a:pt x="300000" y="150000"/>
                  </a:moveTo>
                  <a:cubicBezTo>
                    <a:pt x="300000" y="232843"/>
                    <a:pt x="232843" y="300000"/>
                    <a:pt x="150000" y="300000"/>
                  </a:cubicBezTo>
                  <a:cubicBezTo>
                    <a:pt x="67157" y="300000"/>
                    <a:pt x="0" y="232843"/>
                    <a:pt x="0" y="150000"/>
                  </a:cubicBezTo>
                  <a:cubicBezTo>
                    <a:pt x="0" y="67157"/>
                    <a:pt x="67157" y="0"/>
                    <a:pt x="150000" y="0"/>
                  </a:cubicBezTo>
                  <a:cubicBezTo>
                    <a:pt x="232843" y="0"/>
                    <a:pt x="300000" y="67157"/>
                    <a:pt x="300000" y="150000"/>
                  </a:cubicBezTo>
                  <a:close/>
                </a:path>
              </a:pathLst>
            </a:custGeom>
            <a:solidFill>
              <a:schemeClr val="bg1"/>
            </a:solidFill>
            <a:ln w="37405" cap="flat">
              <a:noFill/>
              <a:prstDash val="solid"/>
              <a:miter/>
            </a:ln>
          </p:spPr>
          <p:txBody>
            <a:bodyPr rtlCol="0" anchor="ctr"/>
            <a:lstStyle/>
            <a:p>
              <a:endParaRPr lang="en-GB"/>
            </a:p>
          </p:txBody>
        </p:sp>
      </p:grpSp>
      <p:pic>
        <p:nvPicPr>
          <p:cNvPr id="4" name="Picture 3" descr="Icon&#10;&#10;Description automatically generated">
            <a:extLst>
              <a:ext uri="{FF2B5EF4-FFF2-40B4-BE49-F238E27FC236}">
                <a16:creationId xmlns:a16="http://schemas.microsoft.com/office/drawing/2014/main" id="{6DB277F6-228F-4F3B-8B94-394908565A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1688" y="3618300"/>
            <a:ext cx="612000" cy="612000"/>
          </a:xfrm>
          <a:prstGeom prst="rect">
            <a:avLst/>
          </a:prstGeom>
        </p:spPr>
      </p:pic>
      <p:pic>
        <p:nvPicPr>
          <p:cNvPr id="9" name="Graphic 8">
            <a:extLst>
              <a:ext uri="{FF2B5EF4-FFF2-40B4-BE49-F238E27FC236}">
                <a16:creationId xmlns:a16="http://schemas.microsoft.com/office/drawing/2014/main" id="{1296C72F-E9C5-4FC4-807C-B767A1B5A9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3412" y="5288080"/>
            <a:ext cx="612000" cy="612000"/>
          </a:xfrm>
          <a:prstGeom prst="rect">
            <a:avLst/>
          </a:prstGeom>
        </p:spPr>
      </p:pic>
    </p:spTree>
    <p:extLst>
      <p:ext uri="{BB962C8B-B14F-4D97-AF65-F5344CB8AC3E}">
        <p14:creationId xmlns:p14="http://schemas.microsoft.com/office/powerpoint/2010/main" val="413127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A73C7-2605-4552-1AFC-B15D53E7D1C9}"/>
              </a:ext>
            </a:extLst>
          </p:cNvPr>
          <p:cNvSpPr>
            <a:spLocks noGrp="1"/>
          </p:cNvSpPr>
          <p:nvPr>
            <p:ph type="title"/>
          </p:nvPr>
        </p:nvSpPr>
        <p:spPr/>
        <p:txBody>
          <a:bodyPr/>
          <a:lstStyle/>
          <a:p>
            <a:r>
              <a:rPr lang="en-US" dirty="0"/>
              <a:t>Relevant textbooks and doc examples </a:t>
            </a:r>
          </a:p>
        </p:txBody>
      </p:sp>
      <p:pic>
        <p:nvPicPr>
          <p:cNvPr id="5" name="Content Placeholder 4">
            <a:hlinkClick r:id="rId2"/>
            <a:extLst>
              <a:ext uri="{FF2B5EF4-FFF2-40B4-BE49-F238E27FC236}">
                <a16:creationId xmlns:a16="http://schemas.microsoft.com/office/drawing/2014/main" id="{922E43A6-FED5-737A-D86F-B5772FA21DBC}"/>
              </a:ext>
            </a:extLst>
          </p:cNvPr>
          <p:cNvPicPr>
            <a:picLocks noGrp="1" noChangeAspect="1"/>
          </p:cNvPicPr>
          <p:nvPr>
            <p:ph idx="1"/>
          </p:nvPr>
        </p:nvPicPr>
        <p:blipFill>
          <a:blip r:embed="rId3"/>
          <a:stretch>
            <a:fillRect/>
          </a:stretch>
        </p:blipFill>
        <p:spPr>
          <a:xfrm>
            <a:off x="299636" y="1447800"/>
            <a:ext cx="6189042" cy="3131949"/>
          </a:xfrm>
        </p:spPr>
      </p:pic>
      <p:pic>
        <p:nvPicPr>
          <p:cNvPr id="11" name="Picture 10">
            <a:hlinkClick r:id="rId4"/>
            <a:extLst>
              <a:ext uri="{FF2B5EF4-FFF2-40B4-BE49-F238E27FC236}">
                <a16:creationId xmlns:a16="http://schemas.microsoft.com/office/drawing/2014/main" id="{B4682FD1-65B7-D90F-AB9A-75FA6A458261}"/>
              </a:ext>
            </a:extLst>
          </p:cNvPr>
          <p:cNvPicPr>
            <a:picLocks noChangeAspect="1"/>
          </p:cNvPicPr>
          <p:nvPr/>
        </p:nvPicPr>
        <p:blipFill>
          <a:blip r:embed="rId5"/>
          <a:stretch>
            <a:fillRect/>
          </a:stretch>
        </p:blipFill>
        <p:spPr>
          <a:xfrm>
            <a:off x="1464616" y="3778865"/>
            <a:ext cx="5987698" cy="2528945"/>
          </a:xfrm>
          <a:prstGeom prst="rect">
            <a:avLst/>
          </a:prstGeom>
        </p:spPr>
      </p:pic>
      <p:pic>
        <p:nvPicPr>
          <p:cNvPr id="13" name="Picture 12">
            <a:hlinkClick r:id="rId6"/>
            <a:extLst>
              <a:ext uri="{FF2B5EF4-FFF2-40B4-BE49-F238E27FC236}">
                <a16:creationId xmlns:a16="http://schemas.microsoft.com/office/drawing/2014/main" id="{F637A0F1-C71F-E414-034D-138D4C6FD41C}"/>
              </a:ext>
            </a:extLst>
          </p:cNvPr>
          <p:cNvPicPr>
            <a:picLocks noChangeAspect="1"/>
          </p:cNvPicPr>
          <p:nvPr/>
        </p:nvPicPr>
        <p:blipFill>
          <a:blip r:embed="rId7"/>
          <a:stretch>
            <a:fillRect/>
          </a:stretch>
        </p:blipFill>
        <p:spPr>
          <a:xfrm>
            <a:off x="5969485" y="2575771"/>
            <a:ext cx="5527854" cy="1771817"/>
          </a:xfrm>
          <a:prstGeom prst="rect">
            <a:avLst/>
          </a:prstGeom>
        </p:spPr>
      </p:pic>
      <p:pic>
        <p:nvPicPr>
          <p:cNvPr id="3" name="Content Placeholder 4">
            <a:hlinkClick r:id="rId2"/>
            <a:extLst>
              <a:ext uri="{FF2B5EF4-FFF2-40B4-BE49-F238E27FC236}">
                <a16:creationId xmlns:a16="http://schemas.microsoft.com/office/drawing/2014/main" id="{E4544B38-A781-4762-0799-7AE87F159B36}"/>
              </a:ext>
            </a:extLst>
          </p:cNvPr>
          <p:cNvPicPr>
            <a:picLocks noChangeAspect="1"/>
          </p:cNvPicPr>
          <p:nvPr/>
        </p:nvPicPr>
        <p:blipFill>
          <a:blip r:embed="rId3"/>
          <a:stretch>
            <a:fillRect/>
          </a:stretch>
        </p:blipFill>
        <p:spPr>
          <a:xfrm>
            <a:off x="299636" y="1513160"/>
            <a:ext cx="6189042" cy="3131949"/>
          </a:xfrm>
          <a:prstGeom prst="rect">
            <a:avLst/>
          </a:prstGeom>
        </p:spPr>
      </p:pic>
    </p:spTree>
    <p:extLst>
      <p:ext uri="{BB962C8B-B14F-4D97-AF65-F5344CB8AC3E}">
        <p14:creationId xmlns:p14="http://schemas.microsoft.com/office/powerpoint/2010/main" val="2758701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6655-08C1-4DAE-82C6-FA79D14194E5}"/>
              </a:ext>
            </a:extLst>
          </p:cNvPr>
          <p:cNvSpPr>
            <a:spLocks noGrp="1"/>
          </p:cNvSpPr>
          <p:nvPr>
            <p:ph type="title"/>
          </p:nvPr>
        </p:nvSpPr>
        <p:spPr/>
        <p:txBody>
          <a:bodyPr anchor="t">
            <a:normAutofit/>
          </a:bodyPr>
          <a:lstStyle/>
          <a:p>
            <a:r>
              <a:rPr lang="en-GB"/>
              <a:t>Key takeaways</a:t>
            </a:r>
          </a:p>
        </p:txBody>
      </p:sp>
      <p:graphicFrame>
        <p:nvGraphicFramePr>
          <p:cNvPr id="5" name="Content Placeholder 2">
            <a:extLst>
              <a:ext uri="{FF2B5EF4-FFF2-40B4-BE49-F238E27FC236}">
                <a16:creationId xmlns:a16="http://schemas.microsoft.com/office/drawing/2014/main" id="{738446D2-CEC7-4696-BA16-63C16B37E41C}"/>
              </a:ext>
            </a:extLst>
          </p:cNvPr>
          <p:cNvGraphicFramePr>
            <a:graphicFrameLocks noGrp="1"/>
          </p:cNvGraphicFramePr>
          <p:nvPr>
            <p:ph idx="1"/>
            <p:extLst>
              <p:ext uri="{D42A27DB-BD31-4B8C-83A1-F6EECF244321}">
                <p14:modId xmlns:p14="http://schemas.microsoft.com/office/powerpoint/2010/main" val="2405789923"/>
              </p:ext>
            </p:extLst>
          </p:nvPr>
        </p:nvGraphicFramePr>
        <p:xfrm>
          <a:off x="609600" y="1600200"/>
          <a:ext cx="10972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4073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89641-3B74-4032-AAD3-50D25B450323}"/>
              </a:ext>
            </a:extLst>
          </p:cNvPr>
          <p:cNvSpPr>
            <a:spLocks noGrp="1"/>
          </p:cNvSpPr>
          <p:nvPr>
            <p:ph type="title"/>
          </p:nvPr>
        </p:nvSpPr>
        <p:spPr>
          <a:xfrm>
            <a:off x="485614" y="2789695"/>
            <a:ext cx="10972799" cy="990600"/>
          </a:xfrm>
        </p:spPr>
        <p:txBody>
          <a:bodyPr anchor="t">
            <a:normAutofit/>
          </a:bodyPr>
          <a:lstStyle/>
          <a:p>
            <a:pPr algn="ctr"/>
            <a:r>
              <a:rPr lang="en-GB" dirty="0"/>
              <a:t>Overview</a:t>
            </a:r>
            <a:br>
              <a:rPr lang="en-GB" dirty="0"/>
            </a:br>
            <a:r>
              <a:rPr lang="en-GB" sz="2000" dirty="0"/>
              <a:t>What will we see today?</a:t>
            </a:r>
            <a:endParaRPr lang="en-GB" dirty="0"/>
          </a:p>
        </p:txBody>
      </p:sp>
    </p:spTree>
    <p:extLst>
      <p:ext uri="{BB962C8B-B14F-4D97-AF65-F5344CB8AC3E}">
        <p14:creationId xmlns:p14="http://schemas.microsoft.com/office/powerpoint/2010/main" val="267740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6655-08C1-4DAE-82C6-FA79D14194E5}"/>
              </a:ext>
            </a:extLst>
          </p:cNvPr>
          <p:cNvSpPr>
            <a:spLocks noGrp="1"/>
          </p:cNvSpPr>
          <p:nvPr>
            <p:ph type="title"/>
          </p:nvPr>
        </p:nvSpPr>
        <p:spPr/>
        <p:txBody>
          <a:bodyPr anchor="t">
            <a:normAutofit/>
          </a:bodyPr>
          <a:lstStyle/>
          <a:p>
            <a:r>
              <a:rPr lang="en-GB"/>
              <a:t>Ideas for further practice</a:t>
            </a:r>
          </a:p>
        </p:txBody>
      </p:sp>
      <p:sp>
        <p:nvSpPr>
          <p:cNvPr id="6" name="Content Placeholder 5">
            <a:extLst>
              <a:ext uri="{FF2B5EF4-FFF2-40B4-BE49-F238E27FC236}">
                <a16:creationId xmlns:a16="http://schemas.microsoft.com/office/drawing/2014/main" id="{7EAE1E17-772A-4B08-8102-77E310547B65}"/>
              </a:ext>
            </a:extLst>
          </p:cNvPr>
          <p:cNvSpPr>
            <a:spLocks noGrp="1"/>
          </p:cNvSpPr>
          <p:nvPr>
            <p:ph idx="1"/>
          </p:nvPr>
        </p:nvSpPr>
        <p:spPr>
          <a:prstGeom prst="rect">
            <a:avLst/>
          </a:prstGeom>
        </p:spPr>
        <p:txBody>
          <a:bodyPr/>
          <a:lstStyle/>
          <a:p>
            <a:r>
              <a:rPr lang="en-GB"/>
              <a:t>What could you do now?</a:t>
            </a:r>
          </a:p>
          <a:p>
            <a:pPr lvl="1"/>
            <a:r>
              <a:rPr lang="en-GB"/>
              <a:t>Try out different clustering techniques</a:t>
            </a:r>
          </a:p>
          <a:p>
            <a:pPr lvl="1"/>
            <a:r>
              <a:rPr lang="en-GB"/>
              <a:t>Try to improve the accuracy of given models</a:t>
            </a:r>
          </a:p>
          <a:p>
            <a:pPr lvl="1"/>
            <a:r>
              <a:rPr lang="en-GB"/>
              <a:t>Try to collect your own data and do the exercise with own data</a:t>
            </a:r>
          </a:p>
          <a:p>
            <a:pPr lvl="1"/>
            <a:r>
              <a:rPr lang="en-GB"/>
              <a:t>…</a:t>
            </a:r>
          </a:p>
          <a:p>
            <a:endParaRPr lang="en-GB"/>
          </a:p>
        </p:txBody>
      </p:sp>
      <p:pic>
        <p:nvPicPr>
          <p:cNvPr id="4" name="Picture 3">
            <a:hlinkClick r:id="rId3"/>
            <a:extLst>
              <a:ext uri="{FF2B5EF4-FFF2-40B4-BE49-F238E27FC236}">
                <a16:creationId xmlns:a16="http://schemas.microsoft.com/office/drawing/2014/main" id="{BBAB1008-5BFF-4493-9ACA-D74925C5D111}"/>
              </a:ext>
            </a:extLst>
          </p:cNvPr>
          <p:cNvPicPr>
            <a:picLocks noChangeAspect="1"/>
          </p:cNvPicPr>
          <p:nvPr/>
        </p:nvPicPr>
        <p:blipFill>
          <a:blip r:embed="rId4"/>
          <a:stretch>
            <a:fillRect/>
          </a:stretch>
        </p:blipFill>
        <p:spPr>
          <a:xfrm>
            <a:off x="0" y="3937606"/>
            <a:ext cx="12192000" cy="2920394"/>
          </a:xfrm>
          <a:prstGeom prst="rect">
            <a:avLst/>
          </a:prstGeom>
        </p:spPr>
      </p:pic>
      <p:sp>
        <p:nvSpPr>
          <p:cNvPr id="5" name="Arrow: Down 4">
            <a:extLst>
              <a:ext uri="{FF2B5EF4-FFF2-40B4-BE49-F238E27FC236}">
                <a16:creationId xmlns:a16="http://schemas.microsoft.com/office/drawing/2014/main" id="{1D9E4DE7-F139-43FC-9F35-2967BBFD667A}"/>
              </a:ext>
            </a:extLst>
          </p:cNvPr>
          <p:cNvSpPr/>
          <p:nvPr/>
        </p:nvSpPr>
        <p:spPr>
          <a:xfrm>
            <a:off x="10298784" y="2502815"/>
            <a:ext cx="692870" cy="1390455"/>
          </a:xfrm>
          <a:prstGeom prst="downArrow">
            <a:avLst/>
          </a:prstGeom>
          <a:solidFill>
            <a:srgbClr val="0085B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GB" sz="1600">
                <a:latin typeface="Arial" pitchFamily="34" charset="0"/>
                <a:cs typeface="Arial" pitchFamily="34" charset="0"/>
              </a:rPr>
              <a:t>Click on me</a:t>
            </a:r>
          </a:p>
        </p:txBody>
      </p:sp>
    </p:spTree>
    <p:extLst>
      <p:ext uri="{BB962C8B-B14F-4D97-AF65-F5344CB8AC3E}">
        <p14:creationId xmlns:p14="http://schemas.microsoft.com/office/powerpoint/2010/main" val="839911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1489" y="281178"/>
            <a:ext cx="6803711" cy="990600"/>
          </a:xfrm>
        </p:spPr>
        <p:txBody>
          <a:bodyPr/>
          <a:lstStyle/>
          <a:p>
            <a:r>
              <a:rPr lang="en-US">
                <a:latin typeface="Segoe UI Light" panose="020B0502040204020203" pitchFamily="34" charset="0"/>
                <a:cs typeface="Segoe UI Light" panose="020B0502040204020203" pitchFamily="34" charset="0"/>
              </a:rPr>
              <a:t>Supporting </a:t>
            </a:r>
            <a:r>
              <a:rPr lang="en-US" i="1">
                <a:latin typeface="Segoe UI Light" panose="020B0502040204020203" pitchFamily="34" charset="0"/>
                <a:cs typeface="Segoe UI Light" panose="020B0502040204020203" pitchFamily="34" charset="0"/>
              </a:rPr>
              <a:t>Your</a:t>
            </a:r>
            <a:r>
              <a:rPr lang="en-US">
                <a:latin typeface="Segoe UI Light" panose="020B0502040204020203" pitchFamily="34" charset="0"/>
                <a:cs typeface="Segoe UI Light" panose="020B0502040204020203" pitchFamily="34" charset="0"/>
              </a:rPr>
              <a:t> Success</a:t>
            </a:r>
            <a:br>
              <a:rPr lang="en-US">
                <a:latin typeface="Segoe UI Light" panose="020B0502040204020203" pitchFamily="34" charset="0"/>
                <a:cs typeface="Segoe UI Light" panose="020B0502040204020203" pitchFamily="34" charset="0"/>
              </a:rPr>
            </a:br>
            <a:r>
              <a:rPr lang="en-US">
                <a:solidFill>
                  <a:schemeClr val="accent4"/>
                </a:solidFill>
                <a:latin typeface="Segoe UI Light" panose="020B0502040204020203" pitchFamily="34" charset="0"/>
                <a:cs typeface="Segoe UI Light" panose="020B0502040204020203" pitchFamily="34" charset="0"/>
              </a:rPr>
              <a:t>Self-Paced Online Trainings</a:t>
            </a:r>
          </a:p>
        </p:txBody>
      </p:sp>
      <p:pic>
        <p:nvPicPr>
          <p:cNvPr id="6" name="Picture 5">
            <a:extLst>
              <a:ext uri="{FF2B5EF4-FFF2-40B4-BE49-F238E27FC236}">
                <a16:creationId xmlns:a16="http://schemas.microsoft.com/office/drawing/2014/main" id="{4AD2958C-E68E-4658-9E89-6E74B249194E}"/>
              </a:ext>
            </a:extLst>
          </p:cNvPr>
          <p:cNvPicPr>
            <a:picLocks noChangeAspect="1"/>
          </p:cNvPicPr>
          <p:nvPr/>
        </p:nvPicPr>
        <p:blipFill rotWithShape="1">
          <a:blip r:embed="rId3"/>
          <a:srcRect l="2988" t="11863" r="5297" b="2148"/>
          <a:stretch/>
        </p:blipFill>
        <p:spPr>
          <a:xfrm>
            <a:off x="2906590" y="1306991"/>
            <a:ext cx="6196765" cy="3268777"/>
          </a:xfrm>
          <a:prstGeom prst="rect">
            <a:avLst/>
          </a:prstGeom>
          <a:ln>
            <a:solidFill>
              <a:srgbClr val="06182F"/>
            </a:solidFill>
          </a:ln>
        </p:spPr>
      </p:pic>
      <p:sp>
        <p:nvSpPr>
          <p:cNvPr id="7" name="TextBox 6">
            <a:extLst>
              <a:ext uri="{FF2B5EF4-FFF2-40B4-BE49-F238E27FC236}">
                <a16:creationId xmlns:a16="http://schemas.microsoft.com/office/drawing/2014/main" id="{03835C4F-6A0C-4642-AEDF-96AF44CABECF}"/>
              </a:ext>
            </a:extLst>
          </p:cNvPr>
          <p:cNvSpPr txBox="1"/>
          <p:nvPr/>
        </p:nvSpPr>
        <p:spPr>
          <a:xfrm>
            <a:off x="12363774" y="685800"/>
            <a:ext cx="3977390" cy="2318199"/>
          </a:xfrm>
          <a:prstGeom prst="rect">
            <a:avLst/>
          </a:prstGeom>
          <a:noFill/>
        </p:spPr>
        <p:txBody>
          <a:bodyPr wrap="square" numCol="1" rtlCol="0">
            <a:spAutoFit/>
          </a:bodyPr>
          <a:lstStyle/>
          <a:p>
            <a:pPr>
              <a:lnSpc>
                <a:spcPct val="125000"/>
              </a:lnSpc>
            </a:pPr>
            <a:r>
              <a:rPr lang="en-US" sz="1300" b="1" dirty="0">
                <a:solidFill>
                  <a:schemeClr val="accent4"/>
                </a:solidFill>
                <a:latin typeface="Segoe UI Light" panose="020B0502040204020203" pitchFamily="34" charset="0"/>
                <a:ea typeface="Tahoma" panose="020B0604030504040204" pitchFamily="34" charset="0"/>
                <a:cs typeface="Segoe UI Light" panose="020B0502040204020203" pitchFamily="34" charset="0"/>
              </a:rPr>
              <a:t>FOCUSED COURSES </a:t>
            </a:r>
          </a:p>
          <a:p>
            <a:pPr lvl="1">
              <a:lnSpc>
                <a:spcPct val="125000"/>
              </a:lnSpc>
            </a:pPr>
            <a:r>
              <a:rPr lang="en-US" sz="1300" b="1"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FOUNDATIONAL COURSES (17-21 hours)</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MATLAB Fundamentals</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Simulink Fundamentals</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MATLAB Programming Techniques</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MATLAB for Data Processing and Viz</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Machine Learning with MATLAB</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Deep Learning with MATLAB</a:t>
            </a:r>
            <a:endParaRPr lang="en-US" sz="1300" b="1" dirty="0">
              <a:solidFill>
                <a:srgbClr val="024C84"/>
              </a:solidFill>
              <a:latin typeface="Segoe UI Light" panose="020B0502040204020203" pitchFamily="34" charset="0"/>
              <a:ea typeface="Tahoma" panose="020B0604030504040204" pitchFamily="34" charset="0"/>
              <a:cs typeface="Segoe UI Light" panose="020B0502040204020203" pitchFamily="34" charset="0"/>
            </a:endParaRPr>
          </a:p>
          <a:p>
            <a:pPr lvl="1">
              <a:lnSpc>
                <a:spcPct val="125000"/>
              </a:lnSpc>
            </a:pPr>
            <a:endParaRPr lang="en-US" sz="1300" b="1" dirty="0">
              <a:solidFill>
                <a:srgbClr val="024C84"/>
              </a:solidFill>
              <a:latin typeface="Segoe UI Light" panose="020B0502040204020203" pitchFamily="34" charset="0"/>
              <a:ea typeface="Tahoma" panose="020B0604030504040204"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20CF3FF5-D11A-414F-BE0D-AAD1B99E543F}"/>
              </a:ext>
            </a:extLst>
          </p:cNvPr>
          <p:cNvSpPr/>
          <p:nvPr/>
        </p:nvSpPr>
        <p:spPr>
          <a:xfrm>
            <a:off x="0" y="6400800"/>
            <a:ext cx="12209418" cy="457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kern="1300">
                <a:latin typeface="+mj-lt"/>
                <a:cs typeface="Segoe UI Light" panose="020B0502040204020203" pitchFamily="34" charset="0"/>
              </a:rPr>
              <a:t>matlabacademy.mathworks.com</a:t>
            </a:r>
          </a:p>
        </p:txBody>
      </p:sp>
      <p:sp>
        <p:nvSpPr>
          <p:cNvPr id="9" name="Rectangle 8">
            <a:extLst>
              <a:ext uri="{FF2B5EF4-FFF2-40B4-BE49-F238E27FC236}">
                <a16:creationId xmlns:a16="http://schemas.microsoft.com/office/drawing/2014/main" id="{299232B6-4058-43AE-851D-28AC73ED9DC2}"/>
              </a:ext>
            </a:extLst>
          </p:cNvPr>
          <p:cNvSpPr/>
          <p:nvPr/>
        </p:nvSpPr>
        <p:spPr>
          <a:xfrm>
            <a:off x="640229" y="4951657"/>
            <a:ext cx="2634817" cy="1067856"/>
          </a:xfrm>
          <a:prstGeom prst="rect">
            <a:avLst/>
          </a:prstGeom>
        </p:spPr>
        <p:txBody>
          <a:bodyPr wrap="square" lIns="91440" tIns="45720" rIns="91440" bIns="45720" anchor="t">
            <a:spAutoFit/>
          </a:bodyPr>
          <a:lstStyle/>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MATLAB Onramp</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Simulink Onramp</a:t>
            </a:r>
          </a:p>
          <a:p>
            <a:pPr lvl="1">
              <a:lnSpc>
                <a:spcPct val="125000"/>
              </a:lnSpc>
            </a:pPr>
            <a:r>
              <a:rPr lang="en-US" sz="1300" dirty="0" err="1">
                <a:solidFill>
                  <a:srgbClr val="024C84"/>
                </a:solidFill>
                <a:latin typeface="Segoe UI Light" panose="020B0502040204020203" pitchFamily="34" charset="0"/>
                <a:ea typeface="Tahoma" panose="020B0604030504040204" pitchFamily="34" charset="0"/>
                <a:cs typeface="Segoe UI Light" panose="020B0502040204020203" pitchFamily="34" charset="0"/>
              </a:rPr>
              <a:t>Stateflow</a:t>
            </a: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 Onramp</a:t>
            </a:r>
          </a:p>
          <a:p>
            <a:pPr lvl="1">
              <a:lnSpc>
                <a:spcPct val="125000"/>
              </a:lnSpc>
            </a:pPr>
            <a:r>
              <a:rPr lang="en-US" sz="1300" dirty="0" err="1">
                <a:solidFill>
                  <a:srgbClr val="024C84"/>
                </a:solidFill>
                <a:latin typeface="Segoe UI Light"/>
                <a:ea typeface="Tahoma"/>
                <a:cs typeface="Segoe UI Light"/>
              </a:rPr>
              <a:t>Simscape</a:t>
            </a:r>
            <a:r>
              <a:rPr lang="en-US" sz="1300" dirty="0">
                <a:solidFill>
                  <a:srgbClr val="024C84"/>
                </a:solidFill>
                <a:latin typeface="Segoe UI Light"/>
                <a:ea typeface="Tahoma"/>
                <a:cs typeface="Segoe UI Light"/>
              </a:rPr>
              <a:t> Onramp</a:t>
            </a:r>
          </a:p>
        </p:txBody>
      </p:sp>
      <p:sp>
        <p:nvSpPr>
          <p:cNvPr id="10" name="TextBox 9">
            <a:extLst>
              <a:ext uri="{FF2B5EF4-FFF2-40B4-BE49-F238E27FC236}">
                <a16:creationId xmlns:a16="http://schemas.microsoft.com/office/drawing/2014/main" id="{AD706112-13EB-4329-B8FD-8F2518866C05}"/>
              </a:ext>
            </a:extLst>
          </p:cNvPr>
          <p:cNvSpPr txBox="1"/>
          <p:nvPr/>
        </p:nvSpPr>
        <p:spPr>
          <a:xfrm>
            <a:off x="2590800" y="4950607"/>
            <a:ext cx="3276600" cy="1260217"/>
          </a:xfrm>
          <a:prstGeom prst="rect">
            <a:avLst/>
          </a:prstGeom>
          <a:noFill/>
        </p:spPr>
        <p:txBody>
          <a:bodyPr wrap="square" lIns="91440" tIns="45720" rIns="91440" bIns="45720" rtlCol="0" anchor="t">
            <a:spAutoFit/>
          </a:bodyPr>
          <a:lstStyle/>
          <a:p>
            <a:pPr lvl="1">
              <a:lnSpc>
                <a:spcPct val="125000"/>
              </a:lnSpc>
            </a:pPr>
            <a:r>
              <a:rPr lang="en-US" sz="1200" b="1" u="sng"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Machine Learning Onramp</a:t>
            </a:r>
          </a:p>
          <a:p>
            <a:pPr lvl="1">
              <a:lnSpc>
                <a:spcPct val="125000"/>
              </a:lnSpc>
            </a:pPr>
            <a:r>
              <a:rPr lang="en-US" sz="1200" b="1" u="sng"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Deep Learning Onramp</a:t>
            </a:r>
          </a:p>
          <a:p>
            <a:pPr lvl="1">
              <a:lnSpc>
                <a:spcPct val="125000"/>
              </a:lnSpc>
            </a:pPr>
            <a:r>
              <a:rPr lang="en-US" sz="1200" b="1" u="sng" dirty="0">
                <a:solidFill>
                  <a:srgbClr val="024C84"/>
                </a:solidFill>
                <a:latin typeface="Segoe UI Light"/>
                <a:ea typeface="Tahoma"/>
                <a:cs typeface="Segoe UI Light"/>
              </a:rPr>
              <a:t>Reinforcement Learning Onramp</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Control Design with Simulink Onramp</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Power Electronics Onramp</a:t>
            </a:r>
          </a:p>
        </p:txBody>
      </p:sp>
      <p:sp>
        <p:nvSpPr>
          <p:cNvPr id="11" name="TextBox 10">
            <a:extLst>
              <a:ext uri="{FF2B5EF4-FFF2-40B4-BE49-F238E27FC236}">
                <a16:creationId xmlns:a16="http://schemas.microsoft.com/office/drawing/2014/main" id="{B5C78AE1-B338-41E1-89A8-5C0ED4A5B069}"/>
              </a:ext>
            </a:extLst>
          </p:cNvPr>
          <p:cNvSpPr txBox="1"/>
          <p:nvPr/>
        </p:nvSpPr>
        <p:spPr>
          <a:xfrm>
            <a:off x="641223" y="4646963"/>
            <a:ext cx="3124200" cy="292388"/>
          </a:xfrm>
          <a:prstGeom prst="rect">
            <a:avLst/>
          </a:prstGeom>
          <a:noFill/>
        </p:spPr>
        <p:txBody>
          <a:bodyPr wrap="square" rtlCol="0">
            <a:spAutoFit/>
          </a:bodyPr>
          <a:lstStyle/>
          <a:p>
            <a:r>
              <a:rPr lang="en-US" sz="1300" b="1">
                <a:solidFill>
                  <a:schemeClr val="accent4"/>
                </a:solidFill>
                <a:latin typeface="Segoe UI Light" panose="020B0502040204020203" pitchFamily="34" charset="0"/>
                <a:ea typeface="Tahoma" panose="020B0604030504040204" pitchFamily="34" charset="0"/>
                <a:cs typeface="Segoe UI Light" panose="020B0502040204020203" pitchFamily="34" charset="0"/>
              </a:rPr>
              <a:t>OVERVIEW COURSES (2-3 hours)</a:t>
            </a:r>
          </a:p>
        </p:txBody>
      </p:sp>
      <p:sp>
        <p:nvSpPr>
          <p:cNvPr id="4" name="TextBox 3">
            <a:extLst>
              <a:ext uri="{FF2B5EF4-FFF2-40B4-BE49-F238E27FC236}">
                <a16:creationId xmlns:a16="http://schemas.microsoft.com/office/drawing/2014/main" id="{80DD0A7F-E6C6-4414-BDF2-A07713B69B25}"/>
              </a:ext>
            </a:extLst>
          </p:cNvPr>
          <p:cNvSpPr txBox="1"/>
          <p:nvPr/>
        </p:nvSpPr>
        <p:spPr>
          <a:xfrm>
            <a:off x="12351333" y="3018162"/>
            <a:ext cx="4191000" cy="1818190"/>
          </a:xfrm>
          <a:prstGeom prst="rect">
            <a:avLst/>
          </a:prstGeom>
          <a:noFill/>
        </p:spPr>
        <p:txBody>
          <a:bodyPr wrap="square" rtlCol="0">
            <a:spAutoFit/>
          </a:bodyPr>
          <a:lstStyle/>
          <a:p>
            <a:pPr lvl="1">
              <a:lnSpc>
                <a:spcPct val="125000"/>
              </a:lnSpc>
            </a:pPr>
            <a:r>
              <a:rPr lang="en-US" sz="1300" b="1"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COMPUTATIONAL MATH COURSES (2-3 hours)</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Introduction to Linear Algebra</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Introduction to Symbolic Math</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Solving Ordinary Differential Equations</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Introduction to Statistical Methods</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Solving Non-Linear Equations</a:t>
            </a:r>
          </a:p>
          <a:p>
            <a:pPr lvl="1">
              <a:lnSpc>
                <a:spcPct val="125000"/>
              </a:lnSpc>
            </a:pPr>
            <a:r>
              <a:rPr lang="en-US" sz="1300" dirty="0">
                <a:solidFill>
                  <a:srgbClr val="024C84"/>
                </a:solidFill>
                <a:latin typeface="Segoe UI Light" panose="020B0502040204020203" pitchFamily="34" charset="0"/>
                <a:ea typeface="Tahoma" panose="020B0604030504040204" pitchFamily="34" charset="0"/>
                <a:cs typeface="Segoe UI Light" panose="020B0502040204020203" pitchFamily="34" charset="0"/>
              </a:rPr>
              <a:t>Introduction to Symbolic Math with MATLAB</a:t>
            </a:r>
            <a:endParaRPr lang="en-US" sz="1300" dirty="0">
              <a:latin typeface="Arial" pitchFamily="34" charset="0"/>
              <a:cs typeface="Arial" pitchFamily="34" charset="0"/>
            </a:endParaRPr>
          </a:p>
        </p:txBody>
      </p:sp>
      <p:sp>
        <p:nvSpPr>
          <p:cNvPr id="5" name="TextBox 4">
            <a:extLst>
              <a:ext uri="{FF2B5EF4-FFF2-40B4-BE49-F238E27FC236}">
                <a16:creationId xmlns:a16="http://schemas.microsoft.com/office/drawing/2014/main" id="{3EB7CA62-E64B-464F-9F49-69B89EE34DE7}"/>
              </a:ext>
            </a:extLst>
          </p:cNvPr>
          <p:cNvSpPr txBox="1"/>
          <p:nvPr/>
        </p:nvSpPr>
        <p:spPr>
          <a:xfrm>
            <a:off x="6004973" y="4850515"/>
            <a:ext cx="2710285" cy="1268039"/>
          </a:xfrm>
          <a:prstGeom prst="rect">
            <a:avLst/>
          </a:prstGeom>
          <a:noFill/>
        </p:spPr>
        <p:txBody>
          <a:bodyPr wrap="square" rtlCol="0">
            <a:spAutoFit/>
          </a:bodyPr>
          <a:lstStyle/>
          <a:p>
            <a:pPr marL="0" lvl="1">
              <a:lnSpc>
                <a:spcPct val="125000"/>
              </a:lnSpc>
            </a:pPr>
            <a:r>
              <a:rPr lang="en-US" sz="1300" dirty="0">
                <a:solidFill>
                  <a:srgbClr val="024C84"/>
                </a:solidFill>
                <a:latin typeface="Segoe UI Light"/>
                <a:ea typeface="Tahoma"/>
                <a:cs typeface="Segoe UI Light"/>
              </a:rPr>
              <a:t>Signal Processing Onramp</a:t>
            </a:r>
          </a:p>
          <a:p>
            <a:pPr marL="0" lvl="1"/>
            <a:r>
              <a:rPr lang="en-US" sz="1300" dirty="0">
                <a:solidFill>
                  <a:srgbClr val="024C84"/>
                </a:solidFill>
                <a:latin typeface="Segoe UI Light"/>
                <a:ea typeface="Tahoma"/>
                <a:cs typeface="Segoe UI Light"/>
              </a:rPr>
              <a:t>Image Processing Onramp</a:t>
            </a:r>
            <a:endParaRPr lang="en-US" sz="1300" dirty="0">
              <a:ea typeface="+mn-lt"/>
              <a:cs typeface="+mn-lt"/>
            </a:endParaRPr>
          </a:p>
          <a:p>
            <a:pPr marL="0" lvl="1">
              <a:lnSpc>
                <a:spcPct val="125000"/>
              </a:lnSpc>
            </a:pPr>
            <a:r>
              <a:rPr lang="en-US" sz="1300" dirty="0">
                <a:solidFill>
                  <a:srgbClr val="024C84"/>
                </a:solidFill>
                <a:latin typeface="Segoe UI Light"/>
                <a:ea typeface="Tahoma"/>
                <a:cs typeface="Segoe UI Light"/>
              </a:rPr>
              <a:t>Wireless Communications Onramp</a:t>
            </a:r>
          </a:p>
          <a:p>
            <a:pPr marL="0" lvl="1">
              <a:lnSpc>
                <a:spcPct val="125000"/>
              </a:lnSpc>
            </a:pPr>
            <a:r>
              <a:rPr lang="en-US" sz="1300" dirty="0">
                <a:solidFill>
                  <a:srgbClr val="024C84"/>
                </a:solidFill>
                <a:latin typeface="Segoe UI Light"/>
                <a:ea typeface="Tahoma"/>
                <a:cs typeface="Segoe UI Light"/>
              </a:rPr>
              <a:t>Circuit Simulation Onramp</a:t>
            </a:r>
          </a:p>
          <a:p>
            <a:pPr marL="0" lvl="1">
              <a:lnSpc>
                <a:spcPct val="125000"/>
              </a:lnSpc>
            </a:pPr>
            <a:r>
              <a:rPr lang="en-US" sz="1300" dirty="0">
                <a:solidFill>
                  <a:srgbClr val="024C84"/>
                </a:solidFill>
                <a:latin typeface="Segoe UI Light"/>
                <a:ea typeface="Tahoma"/>
                <a:cs typeface="Segoe UI Light"/>
              </a:rPr>
              <a:t>Optimization Onramp</a:t>
            </a:r>
            <a:endParaRPr lang="en-US" sz="1300" dirty="0">
              <a:latin typeface="Arial" pitchFamily="34" charset="0"/>
              <a:cs typeface="Arial" pitchFamily="34" charset="0"/>
            </a:endParaRPr>
          </a:p>
        </p:txBody>
      </p:sp>
    </p:spTree>
    <p:extLst>
      <p:ext uri="{BB962C8B-B14F-4D97-AF65-F5344CB8AC3E}">
        <p14:creationId xmlns:p14="http://schemas.microsoft.com/office/powerpoint/2010/main" val="1595733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C156B-8984-D651-ADEB-5373FF986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34FCF5-960B-C025-A277-EB1F83E59E5B}"/>
              </a:ext>
            </a:extLst>
          </p:cNvPr>
          <p:cNvSpPr>
            <a:spLocks noGrp="1"/>
          </p:cNvSpPr>
          <p:nvPr>
            <p:ph type="title"/>
          </p:nvPr>
        </p:nvSpPr>
        <p:spPr>
          <a:xfrm>
            <a:off x="452334" y="269623"/>
            <a:ext cx="10769600" cy="990600"/>
          </a:xfrm>
        </p:spPr>
        <p:txBody>
          <a:bodyPr/>
          <a:lstStyle/>
          <a:p>
            <a:r>
              <a:rPr lang="en-US" b="0" dirty="0"/>
              <a:t>Self-Paced Courses</a:t>
            </a:r>
            <a:br>
              <a:rPr lang="en-US" b="0" dirty="0">
                <a:solidFill>
                  <a:srgbClr val="125687"/>
                </a:solidFill>
              </a:rPr>
            </a:br>
            <a:r>
              <a:rPr lang="en-GB" sz="2000" b="1" u="sng" dirty="0">
                <a:solidFill>
                  <a:srgbClr val="00B050"/>
                </a:solidFill>
                <a:latin typeface="Arial"/>
                <a:cs typeface="Arial"/>
              </a:rPr>
              <a:t>FREE</a:t>
            </a:r>
            <a:r>
              <a:rPr lang="en-GB" sz="2000" b="0" dirty="0">
                <a:solidFill>
                  <a:srgbClr val="125687"/>
                </a:solidFill>
                <a:latin typeface="Arial"/>
                <a:cs typeface="Arial"/>
              </a:rPr>
              <a:t> </a:t>
            </a:r>
            <a:r>
              <a:rPr lang="en-GB" sz="2000" b="0" dirty="0">
                <a:latin typeface="Arial"/>
                <a:cs typeface="Arial"/>
              </a:rPr>
              <a:t>“getting started” content – available for everyone</a:t>
            </a:r>
            <a:endParaRPr lang="en-US" dirty="0"/>
          </a:p>
        </p:txBody>
      </p:sp>
      <p:sp>
        <p:nvSpPr>
          <p:cNvPr id="65" name="Rectangle 64">
            <a:extLst>
              <a:ext uri="{FF2B5EF4-FFF2-40B4-BE49-F238E27FC236}">
                <a16:creationId xmlns:a16="http://schemas.microsoft.com/office/drawing/2014/main" id="{28C1C224-A6FC-F94A-5DB8-04A854AE582D}"/>
              </a:ext>
            </a:extLst>
          </p:cNvPr>
          <p:cNvSpPr/>
          <p:nvPr/>
        </p:nvSpPr>
        <p:spPr>
          <a:xfrm>
            <a:off x="-18579" y="6400800"/>
            <a:ext cx="11599818" cy="457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a:latin typeface="Segoe UI Light" panose="020B0502040204020203" pitchFamily="34" charset="0"/>
                <a:cs typeface="Segoe UI Light" panose="020B0502040204020203" pitchFamily="34" charset="0"/>
              </a:rPr>
              <a:t>https://matlabacademy.mathworks.com/</a:t>
            </a:r>
          </a:p>
        </p:txBody>
      </p:sp>
      <p:sp>
        <p:nvSpPr>
          <p:cNvPr id="3" name="Rectangle 2">
            <a:extLst>
              <a:ext uri="{FF2B5EF4-FFF2-40B4-BE49-F238E27FC236}">
                <a16:creationId xmlns:a16="http://schemas.microsoft.com/office/drawing/2014/main" id="{06F7393B-E899-F05E-D9C1-EA78A182E6AB}"/>
              </a:ext>
            </a:extLst>
          </p:cNvPr>
          <p:cNvSpPr/>
          <p:nvPr/>
        </p:nvSpPr>
        <p:spPr>
          <a:xfrm>
            <a:off x="0" y="6400800"/>
            <a:ext cx="12209418" cy="457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kern="1300">
                <a:latin typeface="+mj-lt"/>
                <a:cs typeface="Segoe UI Light" panose="020B0502040204020203" pitchFamily="34" charset="0"/>
              </a:rPr>
              <a:t>matlabacademy.mathworks.com</a:t>
            </a:r>
          </a:p>
        </p:txBody>
      </p:sp>
      <p:pic>
        <p:nvPicPr>
          <p:cNvPr id="5" name="Picture 4">
            <a:extLst>
              <a:ext uri="{FF2B5EF4-FFF2-40B4-BE49-F238E27FC236}">
                <a16:creationId xmlns:a16="http://schemas.microsoft.com/office/drawing/2014/main" id="{B281F350-4065-C8A9-121B-7E2E58F5E2C6}"/>
              </a:ext>
            </a:extLst>
          </p:cNvPr>
          <p:cNvPicPr>
            <a:picLocks noChangeAspect="1"/>
          </p:cNvPicPr>
          <p:nvPr/>
        </p:nvPicPr>
        <p:blipFill>
          <a:blip r:embed="rId3"/>
          <a:stretch>
            <a:fillRect/>
          </a:stretch>
        </p:blipFill>
        <p:spPr>
          <a:xfrm>
            <a:off x="986805" y="1353441"/>
            <a:ext cx="4828704" cy="4171120"/>
          </a:xfrm>
          <a:prstGeom prst="rect">
            <a:avLst/>
          </a:prstGeom>
          <a:ln>
            <a:solidFill>
              <a:srgbClr val="013765"/>
            </a:solidFill>
          </a:ln>
        </p:spPr>
      </p:pic>
      <p:pic>
        <p:nvPicPr>
          <p:cNvPr id="7" name="Picture 6">
            <a:extLst>
              <a:ext uri="{FF2B5EF4-FFF2-40B4-BE49-F238E27FC236}">
                <a16:creationId xmlns:a16="http://schemas.microsoft.com/office/drawing/2014/main" id="{A7C17B1D-93B0-E9B3-F525-714F0D39FFBC}"/>
              </a:ext>
            </a:extLst>
          </p:cNvPr>
          <p:cNvPicPr>
            <a:picLocks noChangeAspect="1"/>
          </p:cNvPicPr>
          <p:nvPr/>
        </p:nvPicPr>
        <p:blipFill>
          <a:blip r:embed="rId4"/>
          <a:stretch>
            <a:fillRect/>
          </a:stretch>
        </p:blipFill>
        <p:spPr>
          <a:xfrm>
            <a:off x="6376493" y="1446415"/>
            <a:ext cx="4669583" cy="3985172"/>
          </a:xfrm>
          <a:prstGeom prst="rect">
            <a:avLst/>
          </a:prstGeom>
          <a:ln>
            <a:solidFill>
              <a:srgbClr val="013765"/>
            </a:solidFill>
          </a:ln>
        </p:spPr>
      </p:pic>
    </p:spTree>
    <p:extLst>
      <p:ext uri="{BB962C8B-B14F-4D97-AF65-F5344CB8AC3E}">
        <p14:creationId xmlns:p14="http://schemas.microsoft.com/office/powerpoint/2010/main" val="3631270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8DB54-E0BA-EAAE-73E0-817FB09C9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2C6A6D-ABD6-E997-39EA-01E39C7E16CA}"/>
              </a:ext>
            </a:extLst>
          </p:cNvPr>
          <p:cNvSpPr>
            <a:spLocks noGrp="1"/>
          </p:cNvSpPr>
          <p:nvPr>
            <p:ph type="title"/>
          </p:nvPr>
        </p:nvSpPr>
        <p:spPr/>
        <p:txBody>
          <a:bodyPr/>
          <a:lstStyle/>
          <a:p>
            <a:r>
              <a:rPr lang="en-US" dirty="0"/>
              <a:t>Continue the conversation!</a:t>
            </a:r>
          </a:p>
        </p:txBody>
      </p:sp>
      <p:sp>
        <p:nvSpPr>
          <p:cNvPr id="3" name="Content Placeholder 2">
            <a:extLst>
              <a:ext uri="{FF2B5EF4-FFF2-40B4-BE49-F238E27FC236}">
                <a16:creationId xmlns:a16="http://schemas.microsoft.com/office/drawing/2014/main" id="{47FCC39A-834B-54C1-6F6E-17B6897CB38F}"/>
              </a:ext>
            </a:extLst>
          </p:cNvPr>
          <p:cNvSpPr>
            <a:spLocks noGrp="1"/>
          </p:cNvSpPr>
          <p:nvPr>
            <p:ph idx="1"/>
          </p:nvPr>
        </p:nvSpPr>
        <p:spPr>
          <a:xfrm>
            <a:off x="609600" y="1022350"/>
            <a:ext cx="5410200" cy="5530850"/>
          </a:xfrm>
        </p:spPr>
        <p:txBody>
          <a:bodyPr/>
          <a:lstStyle/>
          <a:p>
            <a:r>
              <a:rPr lang="en-US" sz="2000" b="1" dirty="0"/>
              <a:t>MathWorks Education Application Engineers</a:t>
            </a:r>
          </a:p>
          <a:p>
            <a:r>
              <a:rPr lang="en-US" sz="2000" dirty="0"/>
              <a:t>Harish Chintakunta</a:t>
            </a:r>
            <a:endParaRPr lang="en-US" sz="2000" dirty="0">
              <a:hlinkClick r:id="rId3">
                <a:extLst>
                  <a:ext uri="{A12FA001-AC4F-418D-AE19-62706E023703}">
                    <ahyp:hlinkClr xmlns:ahyp="http://schemas.microsoft.com/office/drawing/2018/hyperlinkcolor" val="tx"/>
                  </a:ext>
                </a:extLst>
              </a:hlinkClick>
            </a:endParaRPr>
          </a:p>
          <a:p>
            <a:r>
              <a:rPr lang="en-US" sz="2000" dirty="0">
                <a:solidFill>
                  <a:srgbClr val="0000FF"/>
                </a:solidFill>
              </a:rPr>
              <a:t>hchintak@mahtworks.com</a:t>
            </a:r>
            <a:endParaRPr lang="en-US" sz="2000" dirty="0"/>
          </a:p>
          <a:p>
            <a:endParaRPr lang="en-US" sz="2000" dirty="0"/>
          </a:p>
          <a:p>
            <a:r>
              <a:rPr lang="en-US" sz="2000" dirty="0"/>
              <a:t>We consult with faculty and researchers to support them with their STEM initiatives, including integrating computational or systems thinking into their curriculum and research</a:t>
            </a:r>
          </a:p>
          <a:p>
            <a:endParaRPr lang="en-US" sz="2000" dirty="0"/>
          </a:p>
          <a:p>
            <a:r>
              <a:rPr lang="en-US" sz="2000" dirty="0"/>
              <a:t>Office hours with my colleague Noah</a:t>
            </a:r>
          </a:p>
          <a:p>
            <a:pPr lvl="1"/>
            <a:r>
              <a:rPr lang="en-US" u="sng" dirty="0">
                <a:hlinkClick r:id="rId4"/>
              </a:rPr>
              <a:t>Meet with Noah on 08/26</a:t>
            </a:r>
            <a:endParaRPr lang="en-US" sz="1800" dirty="0"/>
          </a:p>
          <a:p>
            <a:pPr lvl="1"/>
            <a:r>
              <a:rPr lang="en-US" sz="1800" dirty="0"/>
              <a:t>(link also in GitHub Repository!)</a:t>
            </a:r>
          </a:p>
          <a:p>
            <a:endParaRPr lang="en-US" sz="1600" dirty="0"/>
          </a:p>
          <a:p>
            <a:endParaRPr lang="en-US" sz="1600" dirty="0"/>
          </a:p>
          <a:p>
            <a:endParaRPr lang="en-US" dirty="0"/>
          </a:p>
          <a:p>
            <a:endParaRPr lang="en-US" dirty="0"/>
          </a:p>
          <a:p>
            <a:endParaRPr lang="en-US" dirty="0"/>
          </a:p>
        </p:txBody>
      </p:sp>
      <p:pic>
        <p:nvPicPr>
          <p:cNvPr id="6" name="Picture 5" descr="A qr code on a table and chairs&#10;&#10;AI-generated content may be incorrect.">
            <a:extLst>
              <a:ext uri="{FF2B5EF4-FFF2-40B4-BE49-F238E27FC236}">
                <a16:creationId xmlns:a16="http://schemas.microsoft.com/office/drawing/2014/main" id="{1D1A8783-0F73-ABDC-4C92-7B3C5B7C8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00" y="1022350"/>
            <a:ext cx="4724400" cy="4724400"/>
          </a:xfrm>
          <a:prstGeom prst="rect">
            <a:avLst/>
          </a:prstGeom>
        </p:spPr>
      </p:pic>
      <p:sp>
        <p:nvSpPr>
          <p:cNvPr id="4" name="TextBox 3">
            <a:extLst>
              <a:ext uri="{FF2B5EF4-FFF2-40B4-BE49-F238E27FC236}">
                <a16:creationId xmlns:a16="http://schemas.microsoft.com/office/drawing/2014/main" id="{2F8E5218-51BC-7442-25A4-2168096E893A}"/>
              </a:ext>
            </a:extLst>
          </p:cNvPr>
          <p:cNvSpPr txBox="1"/>
          <p:nvPr/>
        </p:nvSpPr>
        <p:spPr>
          <a:xfrm>
            <a:off x="7673009" y="6036365"/>
            <a:ext cx="1437861" cy="400110"/>
          </a:xfrm>
          <a:prstGeom prst="rect">
            <a:avLst/>
          </a:prstGeom>
          <a:noFill/>
        </p:spPr>
        <p:txBody>
          <a:bodyPr wrap="square" rtlCol="0">
            <a:spAutoFit/>
          </a:bodyPr>
          <a:lstStyle/>
          <a:p>
            <a:r>
              <a:rPr lang="en-US" sz="2000" dirty="0">
                <a:latin typeface="Arial" pitchFamily="34" charset="0"/>
                <a:cs typeface="Arial" pitchFamily="34" charset="0"/>
                <a:hlinkClick r:id="rId6"/>
              </a:rPr>
              <a:t>Link</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1765081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C124EB-A949-4925-C114-ABC647CF96A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9233826-1869-766A-4077-35EA003F25FE}"/>
              </a:ext>
            </a:extLst>
          </p:cNvPr>
          <p:cNvSpPr>
            <a:spLocks noGrp="1"/>
          </p:cNvSpPr>
          <p:nvPr>
            <p:ph type="title"/>
          </p:nvPr>
        </p:nvSpPr>
        <p:spPr>
          <a:xfrm>
            <a:off x="511489" y="281178"/>
            <a:ext cx="6803711" cy="990600"/>
          </a:xfrm>
        </p:spPr>
        <p:txBody>
          <a:bodyPr/>
          <a:lstStyle/>
          <a:p>
            <a:r>
              <a:rPr lang="en-US" dirty="0">
                <a:latin typeface="Segoe UI Light" panose="020B0502040204020203" pitchFamily="34" charset="0"/>
                <a:cs typeface="Segoe UI Light" panose="020B0502040204020203" pitchFamily="34" charset="0"/>
              </a:rPr>
              <a:t>Supporting </a:t>
            </a:r>
            <a:r>
              <a:rPr lang="en-US" i="1" dirty="0">
                <a:latin typeface="Segoe UI Light" panose="020B0502040204020203" pitchFamily="34" charset="0"/>
                <a:cs typeface="Segoe UI Light" panose="020B0502040204020203" pitchFamily="34" charset="0"/>
              </a:rPr>
              <a:t>Your</a:t>
            </a:r>
            <a:r>
              <a:rPr lang="en-US" dirty="0">
                <a:latin typeface="Segoe UI Light" panose="020B0502040204020203" pitchFamily="34" charset="0"/>
                <a:cs typeface="Segoe UI Light" panose="020B0502040204020203" pitchFamily="34" charset="0"/>
              </a:rPr>
              <a:t> Success</a:t>
            </a:r>
            <a:br>
              <a:rPr lang="en-US" dirty="0">
                <a:latin typeface="Segoe UI Light" panose="020B0502040204020203" pitchFamily="34" charset="0"/>
                <a:cs typeface="Segoe UI Light" panose="020B0502040204020203" pitchFamily="34" charset="0"/>
              </a:rPr>
            </a:br>
            <a:r>
              <a:rPr lang="en-US" dirty="0">
                <a:solidFill>
                  <a:schemeClr val="accent4"/>
                </a:solidFill>
                <a:latin typeface="Segoe UI Light" panose="020B0502040204020203" pitchFamily="34" charset="0"/>
                <a:cs typeface="Segoe UI Light" panose="020B0502040204020203" pitchFamily="34" charset="0"/>
              </a:rPr>
              <a:t>AI/ML in Finance Resources</a:t>
            </a:r>
          </a:p>
        </p:txBody>
      </p:sp>
      <p:sp>
        <p:nvSpPr>
          <p:cNvPr id="8" name="Rectangle 7">
            <a:extLst>
              <a:ext uri="{FF2B5EF4-FFF2-40B4-BE49-F238E27FC236}">
                <a16:creationId xmlns:a16="http://schemas.microsoft.com/office/drawing/2014/main" id="{DD1DFFD2-5CE5-0E2D-6BD5-9EA7F5988A1C}"/>
              </a:ext>
            </a:extLst>
          </p:cNvPr>
          <p:cNvSpPr/>
          <p:nvPr/>
        </p:nvSpPr>
        <p:spPr>
          <a:xfrm>
            <a:off x="0" y="6400800"/>
            <a:ext cx="12209418" cy="457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b="1" kern="1300" dirty="0">
                <a:latin typeface="+mj-lt"/>
                <a:cs typeface="Segoe UI Light" panose="020B0502040204020203" pitchFamily="34" charset="0"/>
              </a:rPr>
              <a:t>https://www.mathworks.com/discovery/ai-in-finance.html</a:t>
            </a:r>
          </a:p>
        </p:txBody>
      </p:sp>
      <p:pic>
        <p:nvPicPr>
          <p:cNvPr id="12" name="Picture 11">
            <a:extLst>
              <a:ext uri="{FF2B5EF4-FFF2-40B4-BE49-F238E27FC236}">
                <a16:creationId xmlns:a16="http://schemas.microsoft.com/office/drawing/2014/main" id="{9A11A1B8-0BA9-8928-A0F9-7289EC03B6B2}"/>
              </a:ext>
            </a:extLst>
          </p:cNvPr>
          <p:cNvPicPr>
            <a:picLocks noChangeAspect="1"/>
          </p:cNvPicPr>
          <p:nvPr/>
        </p:nvPicPr>
        <p:blipFill>
          <a:blip r:embed="rId3"/>
          <a:stretch>
            <a:fillRect/>
          </a:stretch>
        </p:blipFill>
        <p:spPr>
          <a:xfrm>
            <a:off x="1653011" y="1462279"/>
            <a:ext cx="3794018" cy="4309872"/>
          </a:xfrm>
          <a:prstGeom prst="rect">
            <a:avLst/>
          </a:prstGeom>
          <a:ln>
            <a:solidFill>
              <a:srgbClr val="06182F"/>
            </a:solidFill>
          </a:ln>
        </p:spPr>
      </p:pic>
      <p:pic>
        <p:nvPicPr>
          <p:cNvPr id="14" name="Picture 13">
            <a:extLst>
              <a:ext uri="{FF2B5EF4-FFF2-40B4-BE49-F238E27FC236}">
                <a16:creationId xmlns:a16="http://schemas.microsoft.com/office/drawing/2014/main" id="{97F073A9-FAB1-9C94-5F92-E013900F62AB}"/>
              </a:ext>
            </a:extLst>
          </p:cNvPr>
          <p:cNvPicPr>
            <a:picLocks noChangeAspect="1"/>
          </p:cNvPicPr>
          <p:nvPr/>
        </p:nvPicPr>
        <p:blipFill>
          <a:blip r:embed="rId4"/>
          <a:stretch>
            <a:fillRect/>
          </a:stretch>
        </p:blipFill>
        <p:spPr>
          <a:xfrm>
            <a:off x="5994825" y="1607440"/>
            <a:ext cx="4808075" cy="4019550"/>
          </a:xfrm>
          <a:prstGeom prst="rect">
            <a:avLst/>
          </a:prstGeom>
          <a:ln>
            <a:solidFill>
              <a:srgbClr val="06182F"/>
            </a:solidFill>
          </a:ln>
        </p:spPr>
      </p:pic>
    </p:spTree>
    <p:extLst>
      <p:ext uri="{BB962C8B-B14F-4D97-AF65-F5344CB8AC3E}">
        <p14:creationId xmlns:p14="http://schemas.microsoft.com/office/powerpoint/2010/main" val="1685742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C132D5-CF39-4346-8EDF-FBCBC256022C}"/>
              </a:ext>
            </a:extLst>
          </p:cNvPr>
          <p:cNvPicPr>
            <a:picLocks noChangeAspect="1"/>
          </p:cNvPicPr>
          <p:nvPr/>
        </p:nvPicPr>
        <p:blipFill>
          <a:blip r:embed="rId3"/>
          <a:srcRect/>
          <a:stretch/>
        </p:blipFill>
        <p:spPr>
          <a:xfrm>
            <a:off x="0" y="0"/>
            <a:ext cx="12192000" cy="6865152"/>
          </a:xfrm>
          <a:prstGeom prst="rect">
            <a:avLst/>
          </a:prstGeom>
        </p:spPr>
      </p:pic>
      <p:sp>
        <p:nvSpPr>
          <p:cNvPr id="19" name="TextBox 18">
            <a:extLst>
              <a:ext uri="{FF2B5EF4-FFF2-40B4-BE49-F238E27FC236}">
                <a16:creationId xmlns:a16="http://schemas.microsoft.com/office/drawing/2014/main" id="{17516D0D-9363-DE46-BEB4-DD4AB99FC5D0}"/>
              </a:ext>
            </a:extLst>
          </p:cNvPr>
          <p:cNvSpPr txBox="1"/>
          <p:nvPr/>
        </p:nvSpPr>
        <p:spPr>
          <a:xfrm>
            <a:off x="1320079" y="3151997"/>
            <a:ext cx="6390037" cy="692497"/>
          </a:xfrm>
          <a:prstGeom prst="rect">
            <a:avLst/>
          </a:prstGeom>
          <a:noFill/>
        </p:spPr>
        <p:txBody>
          <a:bodyPr wrap="square" bIns="91440" rtlCol="0">
            <a:spAutoFit/>
          </a:bodyPr>
          <a:lstStyle/>
          <a:p>
            <a:pPr>
              <a:spcAft>
                <a:spcPts val="600"/>
              </a:spcAft>
            </a:pPr>
            <a:r>
              <a:rPr lang="en-US" sz="3600" b="1" dirty="0">
                <a:solidFill>
                  <a:schemeClr val="bg1"/>
                </a:solidFill>
                <a:latin typeface="Arial" panose="020B0604020202020204" pitchFamily="34" charset="0"/>
                <a:cs typeface="Arial" panose="020B0604020202020204" pitchFamily="34" charset="0"/>
              </a:rPr>
              <a:t>Thank you!</a:t>
            </a:r>
          </a:p>
        </p:txBody>
      </p:sp>
      <p:sp>
        <p:nvSpPr>
          <p:cNvPr id="24" name="Copyright">
            <a:extLst>
              <a:ext uri="{FF2B5EF4-FFF2-40B4-BE49-F238E27FC236}">
                <a16:creationId xmlns:a16="http://schemas.microsoft.com/office/drawing/2014/main" id="{E72B59D3-222C-6A46-81AE-39ECC5257D93}"/>
              </a:ext>
            </a:extLst>
          </p:cNvPr>
          <p:cNvSpPr txBox="1"/>
          <p:nvPr/>
        </p:nvSpPr>
        <p:spPr>
          <a:xfrm>
            <a:off x="1335193" y="6203512"/>
            <a:ext cx="6390037" cy="338554"/>
          </a:xfrm>
          <a:prstGeom prst="rect">
            <a:avLst/>
          </a:prstGeom>
          <a:noFill/>
        </p:spPr>
        <p:txBody>
          <a:bodyPr wrap="square" rtlCol="0">
            <a:spAutoFit/>
          </a:bodyPr>
          <a:lstStyle/>
          <a:p>
            <a:r>
              <a:rPr lang="en-US" sz="800">
                <a:solidFill>
                  <a:schemeClr val="bg1"/>
                </a:solidFill>
                <a:latin typeface="Arial" pitchFamily="34" charset="0"/>
                <a:cs typeface="Arial" pitchFamily="34" charset="0"/>
              </a:rPr>
              <a:t>© 2022 The MathWorks, Inc. MATLAB and Simulink are registered trademarks of The MathWorks, Inc. See </a:t>
            </a:r>
            <a:r>
              <a:rPr lang="en-US" sz="800" i="1">
                <a:solidFill>
                  <a:schemeClr val="bg1"/>
                </a:solidFill>
                <a:latin typeface="Arial" pitchFamily="34" charset="0"/>
                <a:cs typeface="Arial" pitchFamily="34" charset="0"/>
              </a:rPr>
              <a:t>mathworks.com/trademarks </a:t>
            </a:r>
            <a:r>
              <a:rPr lang="en-US" sz="800">
                <a:solidFill>
                  <a:schemeClr val="bg1"/>
                </a:solidFill>
                <a:latin typeface="Arial" pitchFamily="34" charset="0"/>
                <a:cs typeface="Arial" pitchFamily="34" charset="0"/>
              </a:rPr>
              <a:t>for a list of additional trademarks. Other product or brand names may be trademarks or registered trademarks of their respective holders.</a:t>
            </a:r>
          </a:p>
        </p:txBody>
      </p:sp>
      <p:pic>
        <p:nvPicPr>
          <p:cNvPr id="11" name="Picture 10" descr="A picture containing drawing&#10;&#10;Description automatically generated">
            <a:extLst>
              <a:ext uri="{FF2B5EF4-FFF2-40B4-BE49-F238E27FC236}">
                <a16:creationId xmlns:a16="http://schemas.microsoft.com/office/drawing/2014/main" id="{90086239-DA4F-C54F-BD2F-AA78E392EB75}"/>
              </a:ext>
            </a:extLst>
          </p:cNvPr>
          <p:cNvPicPr>
            <a:picLocks noChangeAspect="1"/>
          </p:cNvPicPr>
          <p:nvPr/>
        </p:nvPicPr>
        <p:blipFill>
          <a:blip r:embed="rId4"/>
          <a:stretch>
            <a:fillRect/>
          </a:stretch>
        </p:blipFill>
        <p:spPr>
          <a:xfrm>
            <a:off x="1399744" y="5674663"/>
            <a:ext cx="1703220" cy="381850"/>
          </a:xfrm>
          <a:prstGeom prst="rect">
            <a:avLst/>
          </a:prstGeom>
        </p:spPr>
      </p:pic>
    </p:spTree>
    <p:extLst>
      <p:ext uri="{BB962C8B-B14F-4D97-AF65-F5344CB8AC3E}">
        <p14:creationId xmlns:p14="http://schemas.microsoft.com/office/powerpoint/2010/main" val="3133864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https://www.mathworks.com/content/mathworks/www/en/campaigns/products/offer/deep-learning-with-matlab/jcr:content/fullBannerParsys/feature/items/item_1.img.jpg/1504179643573.jpg">
            <a:extLst>
              <a:ext uri="{FF2B5EF4-FFF2-40B4-BE49-F238E27FC236}">
                <a16:creationId xmlns:a16="http://schemas.microsoft.com/office/drawing/2014/main" id="{2DD6632A-A0F0-402D-9BBA-EA1DD72CA5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468" r="18450"/>
          <a:stretch/>
        </p:blipFill>
        <p:spPr bwMode="auto">
          <a:xfrm>
            <a:off x="1" y="1005840"/>
            <a:ext cx="12191999" cy="5852160"/>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1">
            <a:extLst>
              <a:ext uri="{FF2B5EF4-FFF2-40B4-BE49-F238E27FC236}">
                <a16:creationId xmlns:a16="http://schemas.microsoft.com/office/drawing/2014/main" id="{AEB11A4D-215F-41DF-8D9D-FA176F376D62}"/>
              </a:ext>
            </a:extLst>
          </p:cNvPr>
          <p:cNvSpPr txBox="1">
            <a:spLocks/>
          </p:cNvSpPr>
          <p:nvPr/>
        </p:nvSpPr>
        <p:spPr>
          <a:xfrm>
            <a:off x="365760" y="4572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1" kern="1200" baseline="0">
                <a:solidFill>
                  <a:srgbClr val="002060"/>
                </a:solidFill>
                <a:latin typeface="Arial" pitchFamily="34" charset="0"/>
                <a:ea typeface="+mj-ea"/>
                <a:cs typeface="Arial" pitchFamily="34" charset="0"/>
              </a:defRPr>
            </a:lvl1pPr>
          </a:lstStyle>
          <a:p>
            <a:endParaRPr lang="en-US" sz="3600">
              <a:solidFill>
                <a:schemeClr val="tx1">
                  <a:lumMod val="50000"/>
                  <a:lumOff val="50000"/>
                </a:schemeClr>
              </a:solidFill>
            </a:endParaRPr>
          </a:p>
        </p:txBody>
      </p:sp>
      <p:sp>
        <p:nvSpPr>
          <p:cNvPr id="5" name="Title 4">
            <a:extLst>
              <a:ext uri="{FF2B5EF4-FFF2-40B4-BE49-F238E27FC236}">
                <a16:creationId xmlns:a16="http://schemas.microsoft.com/office/drawing/2014/main" id="{10D91C7F-07D0-438F-8343-2DE20D78D72C}"/>
              </a:ext>
            </a:extLst>
          </p:cNvPr>
          <p:cNvSpPr>
            <a:spLocks noGrp="1"/>
          </p:cNvSpPr>
          <p:nvPr>
            <p:ph type="title"/>
          </p:nvPr>
        </p:nvSpPr>
        <p:spPr/>
        <p:txBody>
          <a:bodyPr/>
          <a:lstStyle/>
          <a:p>
            <a:r>
              <a:rPr lang="en-US"/>
              <a:t>Engineering Development Group (EDG)</a:t>
            </a:r>
            <a:endParaRPr lang="en-US">
              <a:solidFill>
                <a:srgbClr val="004B87"/>
              </a:solidFill>
            </a:endParaRPr>
          </a:p>
        </p:txBody>
      </p:sp>
      <p:sp>
        <p:nvSpPr>
          <p:cNvPr id="3" name="TextBox 2">
            <a:extLst>
              <a:ext uri="{FF2B5EF4-FFF2-40B4-BE49-F238E27FC236}">
                <a16:creationId xmlns:a16="http://schemas.microsoft.com/office/drawing/2014/main" id="{99DCD79C-DB91-C976-E7DD-64BB57700FAB}"/>
              </a:ext>
            </a:extLst>
          </p:cNvPr>
          <p:cNvSpPr txBox="1"/>
          <p:nvPr/>
        </p:nvSpPr>
        <p:spPr>
          <a:xfrm>
            <a:off x="0" y="1135867"/>
            <a:ext cx="6590211" cy="2600712"/>
          </a:xfrm>
          <a:prstGeom prst="rect">
            <a:avLst/>
          </a:prstGeom>
          <a:solidFill>
            <a:srgbClr val="000000">
              <a:alpha val="80000"/>
            </a:srgbClr>
          </a:solidFill>
          <a:ln>
            <a:solidFill>
              <a:schemeClr val="tx1"/>
            </a:solidFill>
          </a:ln>
        </p:spPr>
        <p:txBody>
          <a:bodyPr wrap="square" lIns="274320" tIns="274320" rIns="274320" bIns="274320" rtlCol="0" anchor="t">
            <a:spAutoFit/>
          </a:bodyPr>
          <a:lstStyle/>
          <a:p>
            <a:pPr>
              <a:spcAft>
                <a:spcPts val="600"/>
              </a:spcAft>
            </a:pPr>
            <a:r>
              <a:rPr lang="en-US" b="1">
                <a:solidFill>
                  <a:schemeClr val="bg1"/>
                </a:solidFill>
                <a:latin typeface="Arial" pitchFamily="34" charset="0"/>
                <a:cs typeface="Arial" pitchFamily="34" charset="0"/>
              </a:rPr>
              <a:t>Degrees Hired (BS, MS, PhD)</a:t>
            </a:r>
          </a:p>
          <a:p>
            <a:pPr>
              <a:spcAft>
                <a:spcPts val="600"/>
              </a:spcAft>
            </a:pPr>
            <a:r>
              <a:rPr lang="en-US">
                <a:solidFill>
                  <a:schemeClr val="bg1"/>
                </a:solidFill>
                <a:latin typeface="Arial" pitchFamily="34" charset="0"/>
                <a:cs typeface="Arial" pitchFamily="34" charset="0"/>
              </a:rPr>
              <a:t>  Computer Science</a:t>
            </a:r>
          </a:p>
          <a:p>
            <a:pPr>
              <a:spcAft>
                <a:spcPts val="600"/>
              </a:spcAft>
            </a:pPr>
            <a:r>
              <a:rPr lang="en-US">
                <a:solidFill>
                  <a:schemeClr val="bg1"/>
                </a:solidFill>
                <a:latin typeface="Arial" pitchFamily="34" charset="0"/>
                <a:cs typeface="Arial" pitchFamily="34" charset="0"/>
              </a:rPr>
              <a:t>	  Electrical Engineering</a:t>
            </a:r>
          </a:p>
          <a:p>
            <a:pPr>
              <a:spcAft>
                <a:spcPts val="600"/>
              </a:spcAft>
            </a:pPr>
            <a:r>
              <a:rPr lang="en-US">
                <a:solidFill>
                  <a:schemeClr val="bg1"/>
                </a:solidFill>
                <a:latin typeface="Arial" pitchFamily="34" charset="0"/>
                <a:cs typeface="Arial" pitchFamily="34" charset="0"/>
              </a:rPr>
              <a:t>		  Mechanical Engineering</a:t>
            </a:r>
          </a:p>
          <a:p>
            <a:pPr>
              <a:spcAft>
                <a:spcPts val="600"/>
              </a:spcAft>
            </a:pPr>
            <a:r>
              <a:rPr lang="en-US">
                <a:solidFill>
                  <a:schemeClr val="bg1"/>
                </a:solidFill>
                <a:latin typeface="Arial" pitchFamily="34" charset="0"/>
                <a:cs typeface="Arial" pitchFamily="34" charset="0"/>
              </a:rPr>
              <a:t>			  Computer Engineering</a:t>
            </a:r>
          </a:p>
          <a:p>
            <a:pPr>
              <a:spcAft>
                <a:spcPts val="600"/>
              </a:spcAft>
            </a:pPr>
            <a:r>
              <a:rPr lang="en-US">
                <a:solidFill>
                  <a:schemeClr val="bg1"/>
                </a:solidFill>
                <a:latin typeface="Arial" pitchFamily="34" charset="0"/>
                <a:cs typeface="Arial" pitchFamily="34" charset="0"/>
              </a:rPr>
              <a:t>				  Other Eng Disciplines</a:t>
            </a:r>
          </a:p>
        </p:txBody>
      </p:sp>
    </p:spTree>
    <p:extLst>
      <p:ext uri="{BB962C8B-B14F-4D97-AF65-F5344CB8AC3E}">
        <p14:creationId xmlns:p14="http://schemas.microsoft.com/office/powerpoint/2010/main" val="4234351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EB62-84A1-4B9D-A773-5113C076BDB4}"/>
              </a:ext>
            </a:extLst>
          </p:cNvPr>
          <p:cNvSpPr>
            <a:spLocks noGrp="1"/>
          </p:cNvSpPr>
          <p:nvPr>
            <p:ph type="title"/>
          </p:nvPr>
        </p:nvSpPr>
        <p:spPr/>
        <p:txBody>
          <a:bodyPr/>
          <a:lstStyle/>
          <a:p>
            <a:r>
              <a:rPr lang="en-US">
                <a:latin typeface="Arial"/>
                <a:cs typeface="Arial"/>
              </a:rPr>
              <a:t>EDG Structure &amp; Timeline</a:t>
            </a:r>
            <a:endParaRPr lang="en-US"/>
          </a:p>
        </p:txBody>
      </p:sp>
      <p:grpSp>
        <p:nvGrpSpPr>
          <p:cNvPr id="6" name="Group 5">
            <a:extLst>
              <a:ext uri="{FF2B5EF4-FFF2-40B4-BE49-F238E27FC236}">
                <a16:creationId xmlns:a16="http://schemas.microsoft.com/office/drawing/2014/main" id="{20E4E4CC-B56E-4E87-8771-8C1CA77ACAAC}"/>
              </a:ext>
            </a:extLst>
          </p:cNvPr>
          <p:cNvGrpSpPr/>
          <p:nvPr/>
        </p:nvGrpSpPr>
        <p:grpSpPr>
          <a:xfrm>
            <a:off x="136599" y="1914538"/>
            <a:ext cx="3771234" cy="1704560"/>
            <a:chOff x="3966" y="3382"/>
            <a:chExt cx="4345866" cy="1700637"/>
          </a:xfrm>
          <a:solidFill>
            <a:schemeClr val="accent2">
              <a:lumMod val="20000"/>
              <a:lumOff val="80000"/>
            </a:schemeClr>
          </a:solidFill>
        </p:grpSpPr>
        <p:sp>
          <p:nvSpPr>
            <p:cNvPr id="7" name="Rectangle: Rounded Corners 6">
              <a:extLst>
                <a:ext uri="{FF2B5EF4-FFF2-40B4-BE49-F238E27FC236}">
                  <a16:creationId xmlns:a16="http://schemas.microsoft.com/office/drawing/2014/main" id="{09B77996-B6DA-4CDD-9224-9F6664D5934F}"/>
                </a:ext>
              </a:extLst>
            </p:cNvPr>
            <p:cNvSpPr/>
            <p:nvPr/>
          </p:nvSpPr>
          <p:spPr>
            <a:xfrm>
              <a:off x="3966" y="3382"/>
              <a:ext cx="4345866" cy="1700637"/>
            </a:xfrm>
            <a:prstGeom prst="roundRect">
              <a:avLst>
                <a:gd name="adj" fmla="val 10000"/>
              </a:avLst>
            </a:prstGeom>
            <a:grpFill/>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8" name="Rectangle: Rounded Corners 4">
              <a:extLst>
                <a:ext uri="{FF2B5EF4-FFF2-40B4-BE49-F238E27FC236}">
                  <a16:creationId xmlns:a16="http://schemas.microsoft.com/office/drawing/2014/main" id="{37FAF519-75BC-4816-994B-94F15053E8D4}"/>
                </a:ext>
              </a:extLst>
            </p:cNvPr>
            <p:cNvSpPr txBox="1"/>
            <p:nvPr/>
          </p:nvSpPr>
          <p:spPr>
            <a:xfrm>
              <a:off x="53776" y="53192"/>
              <a:ext cx="4246246" cy="1601017"/>
            </a:xfrm>
            <a:prstGeom prst="rect">
              <a:avLst/>
            </a:prstGeom>
            <a:solidFill>
              <a:schemeClr val="accent4">
                <a:lumMod val="40000"/>
                <a:lumOff val="60000"/>
              </a:schemeClr>
            </a:solidFill>
            <a:ln>
              <a:solidFill>
                <a:schemeClr val="accent4">
                  <a:lumMod val="40000"/>
                  <a:lumOff val="60000"/>
                </a:schemeClr>
              </a:solidFill>
            </a:ln>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Training</a:t>
              </a:r>
              <a:endParaRPr lang="en-US" sz="2400" b="1" kern="1200">
                <a:cs typeface="Arial"/>
              </a:endParaRPr>
            </a:p>
          </p:txBody>
        </p:sp>
      </p:grpSp>
      <p:grpSp>
        <p:nvGrpSpPr>
          <p:cNvPr id="9" name="Group 8">
            <a:extLst>
              <a:ext uri="{FF2B5EF4-FFF2-40B4-BE49-F238E27FC236}">
                <a16:creationId xmlns:a16="http://schemas.microsoft.com/office/drawing/2014/main" id="{DF97798C-C7E7-4796-88E9-1F00F3C1CBCA}"/>
              </a:ext>
            </a:extLst>
          </p:cNvPr>
          <p:cNvGrpSpPr/>
          <p:nvPr/>
        </p:nvGrpSpPr>
        <p:grpSpPr>
          <a:xfrm>
            <a:off x="4166266" y="1910718"/>
            <a:ext cx="3769258" cy="1704560"/>
            <a:chOff x="3966" y="3382"/>
            <a:chExt cx="4345866" cy="1700637"/>
          </a:xfrm>
          <a:solidFill>
            <a:schemeClr val="bg1">
              <a:lumMod val="75000"/>
            </a:schemeClr>
          </a:solidFill>
        </p:grpSpPr>
        <p:sp>
          <p:nvSpPr>
            <p:cNvPr id="10" name="Rectangle: Rounded Corners 9">
              <a:extLst>
                <a:ext uri="{FF2B5EF4-FFF2-40B4-BE49-F238E27FC236}">
                  <a16:creationId xmlns:a16="http://schemas.microsoft.com/office/drawing/2014/main" id="{7D0B28E4-CB3C-4FA0-AE72-17AEB64DDA05}"/>
                </a:ext>
              </a:extLst>
            </p:cNvPr>
            <p:cNvSpPr/>
            <p:nvPr/>
          </p:nvSpPr>
          <p:spPr>
            <a:xfrm>
              <a:off x="3966" y="3382"/>
              <a:ext cx="4345866" cy="1700637"/>
            </a:xfrm>
            <a:prstGeom prst="roundRect">
              <a:avLst>
                <a:gd name="adj" fmla="val 10000"/>
              </a:avLst>
            </a:prstGeom>
            <a:grpFill/>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11" name="Rectangle: Rounded Corners 4">
              <a:extLst>
                <a:ext uri="{FF2B5EF4-FFF2-40B4-BE49-F238E27FC236}">
                  <a16:creationId xmlns:a16="http://schemas.microsoft.com/office/drawing/2014/main" id="{27BA8002-0073-4B0F-B177-ABD434624BA4}"/>
                </a:ext>
              </a:extLst>
            </p:cNvPr>
            <p:cNvSpPr txBox="1"/>
            <p:nvPr/>
          </p:nvSpPr>
          <p:spPr>
            <a:xfrm>
              <a:off x="53776" y="53192"/>
              <a:ext cx="4246246" cy="1601017"/>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Customer Interaction</a:t>
              </a:r>
              <a:endParaRPr lang="en-US" sz="2400" b="1" kern="1200">
                <a:cs typeface="Arial"/>
              </a:endParaRPr>
            </a:p>
          </p:txBody>
        </p:sp>
      </p:grpSp>
      <p:grpSp>
        <p:nvGrpSpPr>
          <p:cNvPr id="12" name="Group 11">
            <a:extLst>
              <a:ext uri="{FF2B5EF4-FFF2-40B4-BE49-F238E27FC236}">
                <a16:creationId xmlns:a16="http://schemas.microsoft.com/office/drawing/2014/main" id="{74D7EFE3-3E38-414C-81E8-F3AFA5273E2C}"/>
              </a:ext>
            </a:extLst>
          </p:cNvPr>
          <p:cNvGrpSpPr/>
          <p:nvPr/>
        </p:nvGrpSpPr>
        <p:grpSpPr>
          <a:xfrm>
            <a:off x="8231977" y="1912579"/>
            <a:ext cx="3766056" cy="1704560"/>
            <a:chOff x="3966" y="3382"/>
            <a:chExt cx="4345866" cy="1700637"/>
          </a:xfrm>
          <a:solidFill>
            <a:schemeClr val="tx2">
              <a:lumMod val="40000"/>
              <a:lumOff val="60000"/>
            </a:schemeClr>
          </a:solidFill>
        </p:grpSpPr>
        <p:sp>
          <p:nvSpPr>
            <p:cNvPr id="13" name="Rectangle: Rounded Corners 12">
              <a:extLst>
                <a:ext uri="{FF2B5EF4-FFF2-40B4-BE49-F238E27FC236}">
                  <a16:creationId xmlns:a16="http://schemas.microsoft.com/office/drawing/2014/main" id="{B75A4268-BEBE-473C-9E43-320D7DB61337}"/>
                </a:ext>
              </a:extLst>
            </p:cNvPr>
            <p:cNvSpPr/>
            <p:nvPr/>
          </p:nvSpPr>
          <p:spPr>
            <a:xfrm>
              <a:off x="3966" y="3382"/>
              <a:ext cx="4345866" cy="1700637"/>
            </a:xfrm>
            <a:prstGeom prst="roundRect">
              <a:avLst>
                <a:gd name="adj" fmla="val 10000"/>
              </a:avLst>
            </a:prstGeom>
            <a:grpFill/>
          </p:spPr>
          <p:style>
            <a:lnRef idx="1">
              <a:schemeClr val="accent6"/>
            </a:lnRef>
            <a:fillRef idx="2">
              <a:schemeClr val="accent6"/>
            </a:fillRef>
            <a:effectRef idx="1">
              <a:schemeClr val="accent6"/>
            </a:effectRef>
            <a:fontRef idx="minor">
              <a:schemeClr val="dk1"/>
            </a:fontRef>
          </p:style>
          <p:txBody>
            <a:bodyPr/>
            <a:lstStyle/>
            <a:p>
              <a:endParaRPr lang="en-US"/>
            </a:p>
          </p:txBody>
        </p:sp>
        <p:sp>
          <p:nvSpPr>
            <p:cNvPr id="14" name="Rectangle: Rounded Corners 4">
              <a:extLst>
                <a:ext uri="{FF2B5EF4-FFF2-40B4-BE49-F238E27FC236}">
                  <a16:creationId xmlns:a16="http://schemas.microsoft.com/office/drawing/2014/main" id="{339B86E7-C8C1-46D9-AB18-C9EA7AFEFB85}"/>
                </a:ext>
              </a:extLst>
            </p:cNvPr>
            <p:cNvSpPr txBox="1"/>
            <p:nvPr/>
          </p:nvSpPr>
          <p:spPr>
            <a:xfrm>
              <a:off x="53775" y="53192"/>
              <a:ext cx="4246246" cy="1601017"/>
            </a:xfrm>
            <a:prstGeom prst="rect">
              <a:avLst/>
            </a:prstGeom>
            <a:grpFill/>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Project Work</a:t>
              </a:r>
              <a:endParaRPr lang="en-US" sz="2400" b="1" kern="1200">
                <a:cs typeface="Arial"/>
              </a:endParaRPr>
            </a:p>
          </p:txBody>
        </p:sp>
      </p:grpSp>
      <p:grpSp>
        <p:nvGrpSpPr>
          <p:cNvPr id="4" name="Group 3">
            <a:extLst>
              <a:ext uri="{FF2B5EF4-FFF2-40B4-BE49-F238E27FC236}">
                <a16:creationId xmlns:a16="http://schemas.microsoft.com/office/drawing/2014/main" id="{EC370927-9FB1-4476-9FD4-A2EF463D3231}"/>
              </a:ext>
            </a:extLst>
          </p:cNvPr>
          <p:cNvGrpSpPr/>
          <p:nvPr/>
        </p:nvGrpSpPr>
        <p:grpSpPr>
          <a:xfrm>
            <a:off x="92211" y="3945469"/>
            <a:ext cx="1861717" cy="1700637"/>
            <a:chOff x="92211" y="4571110"/>
            <a:chExt cx="1861717" cy="1700637"/>
          </a:xfrm>
        </p:grpSpPr>
        <p:sp>
          <p:nvSpPr>
            <p:cNvPr id="16" name="Rectangle: Rounded Corners 15">
              <a:extLst>
                <a:ext uri="{FF2B5EF4-FFF2-40B4-BE49-F238E27FC236}">
                  <a16:creationId xmlns:a16="http://schemas.microsoft.com/office/drawing/2014/main" id="{6BE598C6-5FDC-47A3-AA4C-8548303F1F2E}"/>
                </a:ext>
              </a:extLst>
            </p:cNvPr>
            <p:cNvSpPr/>
            <p:nvPr/>
          </p:nvSpPr>
          <p:spPr>
            <a:xfrm>
              <a:off x="92211" y="4571110"/>
              <a:ext cx="1861717" cy="1700637"/>
            </a:xfrm>
            <a:prstGeom prst="roundRect">
              <a:avLst>
                <a:gd name="adj" fmla="val 10000"/>
              </a:avLst>
            </a:prstGeom>
            <a:ln>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17" name="Rectangle: Rounded Corners 4">
              <a:extLst>
                <a:ext uri="{FF2B5EF4-FFF2-40B4-BE49-F238E27FC236}">
                  <a16:creationId xmlns:a16="http://schemas.microsoft.com/office/drawing/2014/main" id="{79A75125-2B23-4A1F-9A39-AAAE7AB61822}"/>
                </a:ext>
              </a:extLst>
            </p:cNvPr>
            <p:cNvSpPr txBox="1"/>
            <p:nvPr/>
          </p:nvSpPr>
          <p:spPr>
            <a:xfrm>
              <a:off x="140009" y="4620920"/>
              <a:ext cx="1766122" cy="1601017"/>
            </a:xfrm>
            <a:prstGeom prst="rect">
              <a:avLst/>
            </a:prstGeom>
            <a:ln>
              <a:noFill/>
            </a:ln>
          </p:spPr>
          <p:style>
            <a:lnRef idx="0">
              <a:scrgbClr r="0" g="0" b="0"/>
            </a:lnRef>
            <a:fillRef idx="0">
              <a:scrgbClr r="0" g="0" b="0"/>
            </a:fillRef>
            <a:effectRef idx="0">
              <a:scrgbClr r="0" g="0" b="0"/>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Build Product Knowledge</a:t>
              </a:r>
            </a:p>
          </p:txBody>
        </p:sp>
      </p:grpSp>
      <p:grpSp>
        <p:nvGrpSpPr>
          <p:cNvPr id="35" name="Group 34">
            <a:extLst>
              <a:ext uri="{FF2B5EF4-FFF2-40B4-BE49-F238E27FC236}">
                <a16:creationId xmlns:a16="http://schemas.microsoft.com/office/drawing/2014/main" id="{2C907D7A-F365-4BAA-A577-1C37DB39E161}"/>
              </a:ext>
            </a:extLst>
          </p:cNvPr>
          <p:cNvGrpSpPr/>
          <p:nvPr/>
        </p:nvGrpSpPr>
        <p:grpSpPr>
          <a:xfrm>
            <a:off x="2001727" y="3945469"/>
            <a:ext cx="1861718" cy="1700637"/>
            <a:chOff x="2001727" y="4571110"/>
            <a:chExt cx="1861718" cy="1700637"/>
          </a:xfrm>
        </p:grpSpPr>
        <p:sp>
          <p:nvSpPr>
            <p:cNvPr id="20" name="Rectangle: Rounded Corners 19">
              <a:extLst>
                <a:ext uri="{FF2B5EF4-FFF2-40B4-BE49-F238E27FC236}">
                  <a16:creationId xmlns:a16="http://schemas.microsoft.com/office/drawing/2014/main" id="{301D52A1-3F50-468F-BC35-EA2BC37EE13D}"/>
                </a:ext>
              </a:extLst>
            </p:cNvPr>
            <p:cNvSpPr/>
            <p:nvPr/>
          </p:nvSpPr>
          <p:spPr>
            <a:xfrm>
              <a:off x="2001727" y="4571110"/>
              <a:ext cx="1861718" cy="1700637"/>
            </a:xfrm>
            <a:prstGeom prst="roundRect">
              <a:avLst>
                <a:gd name="adj" fmla="val 10000"/>
              </a:avLst>
            </a:prstGeom>
            <a:ln>
              <a:solidFill>
                <a:schemeClr val="accent4">
                  <a:lumMod val="60000"/>
                  <a:lumOff val="40000"/>
                </a:schemeClr>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21" name="Rectangle: Rounded Corners 4">
              <a:extLst>
                <a:ext uri="{FF2B5EF4-FFF2-40B4-BE49-F238E27FC236}">
                  <a16:creationId xmlns:a16="http://schemas.microsoft.com/office/drawing/2014/main" id="{9A055E3B-EE87-4D4B-9EAE-79373B026085}"/>
                </a:ext>
              </a:extLst>
            </p:cNvPr>
            <p:cNvSpPr txBox="1"/>
            <p:nvPr/>
          </p:nvSpPr>
          <p:spPr>
            <a:xfrm>
              <a:off x="2049525" y="4620920"/>
              <a:ext cx="1766123" cy="1601017"/>
            </a:xfrm>
            <a:prstGeom prst="rect">
              <a:avLst/>
            </a:prstGeom>
            <a:ln>
              <a:noFill/>
            </a:ln>
          </p:spPr>
          <p:style>
            <a:lnRef idx="0">
              <a:scrgbClr r="0" g="0" b="0"/>
            </a:lnRef>
            <a:fillRef idx="0">
              <a:scrgbClr r="0" g="0" b="0"/>
            </a:fillRef>
            <a:effectRef idx="0">
              <a:scrgbClr r="0" g="0" b="0"/>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a:solidFill>
                    <a:schemeClr val="tx1"/>
                  </a:solidFill>
                </a:rPr>
                <a:t>Cohort Style: Built in Network</a:t>
              </a:r>
              <a:endParaRPr lang="en-US" sz="1800" kern="1200">
                <a:solidFill>
                  <a:schemeClr val="tx1"/>
                </a:solidFill>
              </a:endParaRPr>
            </a:p>
          </p:txBody>
        </p:sp>
      </p:grpSp>
      <p:grpSp>
        <p:nvGrpSpPr>
          <p:cNvPr id="36" name="Group 35">
            <a:extLst>
              <a:ext uri="{FF2B5EF4-FFF2-40B4-BE49-F238E27FC236}">
                <a16:creationId xmlns:a16="http://schemas.microsoft.com/office/drawing/2014/main" id="{4CE6998A-3942-4162-BAB9-D0CCE717BB51}"/>
              </a:ext>
            </a:extLst>
          </p:cNvPr>
          <p:cNvGrpSpPr/>
          <p:nvPr/>
        </p:nvGrpSpPr>
        <p:grpSpPr>
          <a:xfrm>
            <a:off x="4186484" y="3995279"/>
            <a:ext cx="1861717" cy="1700637"/>
            <a:chOff x="4186484" y="4620920"/>
            <a:chExt cx="1861717" cy="1700637"/>
          </a:xfrm>
        </p:grpSpPr>
        <p:sp>
          <p:nvSpPr>
            <p:cNvPr id="23" name="Rectangle: Rounded Corners 22">
              <a:extLst>
                <a:ext uri="{FF2B5EF4-FFF2-40B4-BE49-F238E27FC236}">
                  <a16:creationId xmlns:a16="http://schemas.microsoft.com/office/drawing/2014/main" id="{1C73FD07-884B-4B1F-94D5-E7B9C235005C}"/>
                </a:ext>
              </a:extLst>
            </p:cNvPr>
            <p:cNvSpPr/>
            <p:nvPr/>
          </p:nvSpPr>
          <p:spPr>
            <a:xfrm>
              <a:off x="4186484" y="4620920"/>
              <a:ext cx="1861717" cy="1700637"/>
            </a:xfrm>
            <a:prstGeom prst="roundRect">
              <a:avLst>
                <a:gd name="adj" fmla="val 10000"/>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24" name="Rectangle: Rounded Corners 4">
              <a:extLst>
                <a:ext uri="{FF2B5EF4-FFF2-40B4-BE49-F238E27FC236}">
                  <a16:creationId xmlns:a16="http://schemas.microsoft.com/office/drawing/2014/main" id="{46CFBBFD-883A-4F16-96E9-11013D25CF44}"/>
                </a:ext>
              </a:extLst>
            </p:cNvPr>
            <p:cNvSpPr txBox="1"/>
            <p:nvPr/>
          </p:nvSpPr>
          <p:spPr>
            <a:xfrm>
              <a:off x="4234282" y="4670730"/>
              <a:ext cx="1766122" cy="1601017"/>
            </a:xfrm>
            <a:prstGeom prst="rect">
              <a:avLst/>
            </a:prstGeom>
            <a:ln>
              <a:noFill/>
            </a:ln>
          </p:spPr>
          <p:style>
            <a:lnRef idx="0">
              <a:scrgbClr r="0" g="0" b="0"/>
            </a:lnRef>
            <a:fillRef idx="0">
              <a:scrgbClr r="0" g="0" b="0"/>
            </a:fillRef>
            <a:effectRef idx="0">
              <a:scrgbClr r="0" g="0" b="0"/>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Learn about customer workflows</a:t>
              </a:r>
            </a:p>
          </p:txBody>
        </p:sp>
      </p:grpSp>
      <p:grpSp>
        <p:nvGrpSpPr>
          <p:cNvPr id="37" name="Group 36">
            <a:extLst>
              <a:ext uri="{FF2B5EF4-FFF2-40B4-BE49-F238E27FC236}">
                <a16:creationId xmlns:a16="http://schemas.microsoft.com/office/drawing/2014/main" id="{AD89A5BA-49E8-41F5-AACA-CF9C8EFEC2E6}"/>
              </a:ext>
            </a:extLst>
          </p:cNvPr>
          <p:cNvGrpSpPr/>
          <p:nvPr/>
        </p:nvGrpSpPr>
        <p:grpSpPr>
          <a:xfrm>
            <a:off x="6096000" y="3995279"/>
            <a:ext cx="1861718" cy="1700637"/>
            <a:chOff x="6096000" y="4620920"/>
            <a:chExt cx="1861718" cy="1700637"/>
          </a:xfrm>
        </p:grpSpPr>
        <p:sp>
          <p:nvSpPr>
            <p:cNvPr id="26" name="Rectangle: Rounded Corners 25">
              <a:extLst>
                <a:ext uri="{FF2B5EF4-FFF2-40B4-BE49-F238E27FC236}">
                  <a16:creationId xmlns:a16="http://schemas.microsoft.com/office/drawing/2014/main" id="{A8973D91-39B9-4DB9-A74B-DEC9EEDBBAF9}"/>
                </a:ext>
              </a:extLst>
            </p:cNvPr>
            <p:cNvSpPr/>
            <p:nvPr/>
          </p:nvSpPr>
          <p:spPr>
            <a:xfrm>
              <a:off x="6096000" y="4620920"/>
              <a:ext cx="1861718" cy="1700637"/>
            </a:xfrm>
            <a:prstGeom prst="roundRect">
              <a:avLst>
                <a:gd name="adj" fmla="val 10000"/>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27" name="Rectangle: Rounded Corners 4">
              <a:extLst>
                <a:ext uri="{FF2B5EF4-FFF2-40B4-BE49-F238E27FC236}">
                  <a16:creationId xmlns:a16="http://schemas.microsoft.com/office/drawing/2014/main" id="{21666267-D26E-469A-B194-4D7F5396B056}"/>
                </a:ext>
              </a:extLst>
            </p:cNvPr>
            <p:cNvSpPr txBox="1"/>
            <p:nvPr/>
          </p:nvSpPr>
          <p:spPr>
            <a:xfrm>
              <a:off x="6143798" y="4670730"/>
              <a:ext cx="1766123" cy="1601017"/>
            </a:xfrm>
            <a:prstGeom prst="rect">
              <a:avLst/>
            </a:prstGeom>
            <a:ln>
              <a:noFill/>
            </a:ln>
          </p:spPr>
          <p:style>
            <a:lnRef idx="0">
              <a:scrgbClr r="0" g="0" b="0"/>
            </a:lnRef>
            <a:fillRef idx="0">
              <a:scrgbClr r="0" g="0" b="0"/>
            </a:fillRef>
            <a:effectRef idx="0">
              <a:scrgbClr r="0" g="0" b="0"/>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Help customers with MATLAB and Simulink</a:t>
              </a:r>
            </a:p>
          </p:txBody>
        </p:sp>
      </p:grpSp>
      <p:grpSp>
        <p:nvGrpSpPr>
          <p:cNvPr id="38" name="Group 37">
            <a:extLst>
              <a:ext uri="{FF2B5EF4-FFF2-40B4-BE49-F238E27FC236}">
                <a16:creationId xmlns:a16="http://schemas.microsoft.com/office/drawing/2014/main" id="{D43272DD-3DCF-49FA-A1E2-29FFC8279537}"/>
              </a:ext>
            </a:extLst>
          </p:cNvPr>
          <p:cNvGrpSpPr/>
          <p:nvPr/>
        </p:nvGrpSpPr>
        <p:grpSpPr>
          <a:xfrm>
            <a:off x="8274596" y="3995279"/>
            <a:ext cx="1861717" cy="1700637"/>
            <a:chOff x="8274596" y="4620920"/>
            <a:chExt cx="1861717" cy="1700637"/>
          </a:xfrm>
        </p:grpSpPr>
        <p:sp>
          <p:nvSpPr>
            <p:cNvPr id="29" name="Rectangle: Rounded Corners 28">
              <a:extLst>
                <a:ext uri="{FF2B5EF4-FFF2-40B4-BE49-F238E27FC236}">
                  <a16:creationId xmlns:a16="http://schemas.microsoft.com/office/drawing/2014/main" id="{270AC7BC-B17F-49E1-9129-3D40D18D3780}"/>
                </a:ext>
              </a:extLst>
            </p:cNvPr>
            <p:cNvSpPr/>
            <p:nvPr/>
          </p:nvSpPr>
          <p:spPr>
            <a:xfrm>
              <a:off x="8274596" y="4620920"/>
              <a:ext cx="1861717" cy="1700637"/>
            </a:xfrm>
            <a:prstGeom prst="roundRect">
              <a:avLst>
                <a:gd name="adj" fmla="val 10000"/>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30" name="Rectangle: Rounded Corners 4">
              <a:extLst>
                <a:ext uri="{FF2B5EF4-FFF2-40B4-BE49-F238E27FC236}">
                  <a16:creationId xmlns:a16="http://schemas.microsoft.com/office/drawing/2014/main" id="{5E27A95B-1E55-47FC-9543-2476E3892432}"/>
                </a:ext>
              </a:extLst>
            </p:cNvPr>
            <p:cNvSpPr txBox="1"/>
            <p:nvPr/>
          </p:nvSpPr>
          <p:spPr>
            <a:xfrm>
              <a:off x="8322394" y="4670730"/>
              <a:ext cx="1766122" cy="1601017"/>
            </a:xfrm>
            <a:prstGeom prst="rect">
              <a:avLst/>
            </a:prstGeom>
            <a:ln>
              <a:noFill/>
            </a:ln>
          </p:spPr>
          <p:style>
            <a:lnRef idx="0">
              <a:scrgbClr r="0" g="0" b="0"/>
            </a:lnRef>
            <a:fillRef idx="0">
              <a:scrgbClr r="0" g="0" b="0"/>
            </a:fillRef>
            <a:effectRef idx="0">
              <a:scrgbClr r="0" g="0" b="0"/>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Develop your skills</a:t>
              </a:r>
            </a:p>
          </p:txBody>
        </p:sp>
      </p:grpSp>
      <p:grpSp>
        <p:nvGrpSpPr>
          <p:cNvPr id="39" name="Group 38">
            <a:extLst>
              <a:ext uri="{FF2B5EF4-FFF2-40B4-BE49-F238E27FC236}">
                <a16:creationId xmlns:a16="http://schemas.microsoft.com/office/drawing/2014/main" id="{94B4FF97-89CF-4645-B6DD-34CE5FB95AE7}"/>
              </a:ext>
            </a:extLst>
          </p:cNvPr>
          <p:cNvGrpSpPr/>
          <p:nvPr/>
        </p:nvGrpSpPr>
        <p:grpSpPr>
          <a:xfrm>
            <a:off x="10184112" y="3995279"/>
            <a:ext cx="1861718" cy="1700637"/>
            <a:chOff x="10184112" y="4620920"/>
            <a:chExt cx="1861718" cy="1700637"/>
          </a:xfrm>
        </p:grpSpPr>
        <p:sp>
          <p:nvSpPr>
            <p:cNvPr id="32" name="Rectangle: Rounded Corners 31">
              <a:extLst>
                <a:ext uri="{FF2B5EF4-FFF2-40B4-BE49-F238E27FC236}">
                  <a16:creationId xmlns:a16="http://schemas.microsoft.com/office/drawing/2014/main" id="{5B309B4B-EEE8-4373-9718-CD3EEB1D042E}"/>
                </a:ext>
              </a:extLst>
            </p:cNvPr>
            <p:cNvSpPr/>
            <p:nvPr/>
          </p:nvSpPr>
          <p:spPr>
            <a:xfrm>
              <a:off x="10184112" y="4620920"/>
              <a:ext cx="1861718" cy="1700637"/>
            </a:xfrm>
            <a:prstGeom prst="roundRect">
              <a:avLst>
                <a:gd name="adj" fmla="val 10000"/>
              </a:avLst>
            </a:prstGeom>
            <a:ln>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a:lstStyle/>
            <a:p>
              <a:endParaRPr lang="en-US"/>
            </a:p>
          </p:txBody>
        </p:sp>
        <p:sp>
          <p:nvSpPr>
            <p:cNvPr id="33" name="Rectangle: Rounded Corners 4">
              <a:extLst>
                <a:ext uri="{FF2B5EF4-FFF2-40B4-BE49-F238E27FC236}">
                  <a16:creationId xmlns:a16="http://schemas.microsoft.com/office/drawing/2014/main" id="{C890130A-316F-404C-9144-5397280B9514}"/>
                </a:ext>
              </a:extLst>
            </p:cNvPr>
            <p:cNvSpPr txBox="1"/>
            <p:nvPr/>
          </p:nvSpPr>
          <p:spPr>
            <a:xfrm>
              <a:off x="10231910" y="4670730"/>
              <a:ext cx="1766123" cy="1601017"/>
            </a:xfrm>
            <a:prstGeom prst="rect">
              <a:avLst/>
            </a:prstGeom>
            <a:ln>
              <a:noFill/>
            </a:ln>
          </p:spPr>
          <p:style>
            <a:lnRef idx="0">
              <a:scrgbClr r="0" g="0" b="0"/>
            </a:lnRef>
            <a:fillRef idx="0">
              <a:scrgbClr r="0" g="0" b="0"/>
            </a:fillRef>
            <a:effectRef idx="0">
              <a:scrgbClr r="0" g="0" b="0"/>
            </a:effectRef>
            <a:fontRef idx="minor">
              <a:schemeClr val="dk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Find ideal team for you</a:t>
              </a:r>
            </a:p>
          </p:txBody>
        </p:sp>
      </p:grpSp>
      <p:cxnSp>
        <p:nvCxnSpPr>
          <p:cNvPr id="40" name="Straight Arrow Connector 39">
            <a:extLst>
              <a:ext uri="{FF2B5EF4-FFF2-40B4-BE49-F238E27FC236}">
                <a16:creationId xmlns:a16="http://schemas.microsoft.com/office/drawing/2014/main" id="{B2C426CE-3A41-4645-969A-EFD894874A55}"/>
              </a:ext>
            </a:extLst>
          </p:cNvPr>
          <p:cNvCxnSpPr>
            <a:cxnSpLocks/>
          </p:cNvCxnSpPr>
          <p:nvPr/>
        </p:nvCxnSpPr>
        <p:spPr>
          <a:xfrm>
            <a:off x="135435" y="6143178"/>
            <a:ext cx="3680213" cy="0"/>
          </a:xfrm>
          <a:prstGeom prst="straightConnector1">
            <a:avLst/>
          </a:prstGeom>
          <a:ln>
            <a:solidFill>
              <a:schemeClr val="tx2"/>
            </a:solidFill>
            <a:headEnd type="arrow"/>
            <a:tailEnd type="arrow"/>
          </a:ln>
        </p:spPr>
        <p:style>
          <a:lnRef idx="3">
            <a:schemeClr val="accent2"/>
          </a:lnRef>
          <a:fillRef idx="0">
            <a:schemeClr val="accent2"/>
          </a:fillRef>
          <a:effectRef idx="2">
            <a:schemeClr val="accent2"/>
          </a:effectRef>
          <a:fontRef idx="minor">
            <a:schemeClr val="tx1"/>
          </a:fontRef>
        </p:style>
      </p:cxnSp>
      <p:sp>
        <p:nvSpPr>
          <p:cNvPr id="41" name="TextBox 40">
            <a:extLst>
              <a:ext uri="{FF2B5EF4-FFF2-40B4-BE49-F238E27FC236}">
                <a16:creationId xmlns:a16="http://schemas.microsoft.com/office/drawing/2014/main" id="{8E6A9317-868D-4BB6-B582-75240FDC6EA7}"/>
              </a:ext>
            </a:extLst>
          </p:cNvPr>
          <p:cNvSpPr txBox="1"/>
          <p:nvPr/>
        </p:nvSpPr>
        <p:spPr>
          <a:xfrm>
            <a:off x="1182231" y="6240141"/>
            <a:ext cx="1447800" cy="400110"/>
          </a:xfrm>
          <a:prstGeom prst="rect">
            <a:avLst/>
          </a:prstGeom>
          <a:noFill/>
        </p:spPr>
        <p:txBody>
          <a:bodyPr wrap="square" lIns="91440" tIns="45720" rIns="91440" bIns="45720" rtlCol="0" anchor="t">
            <a:spAutoFit/>
          </a:bodyPr>
          <a:lstStyle/>
          <a:p>
            <a:r>
              <a:rPr lang="en-US" sz="2000">
                <a:solidFill>
                  <a:schemeClr val="tx2"/>
                </a:solidFill>
                <a:latin typeface="Calibri"/>
                <a:ea typeface="Calibri"/>
                <a:cs typeface="Calibri"/>
              </a:rPr>
              <a:t>3 Months</a:t>
            </a:r>
          </a:p>
        </p:txBody>
      </p:sp>
      <p:cxnSp>
        <p:nvCxnSpPr>
          <p:cNvPr id="43" name="Straight Arrow Connector 42">
            <a:extLst>
              <a:ext uri="{FF2B5EF4-FFF2-40B4-BE49-F238E27FC236}">
                <a16:creationId xmlns:a16="http://schemas.microsoft.com/office/drawing/2014/main" id="{30802729-8B67-45FD-AE0D-274BD7E9C44B}"/>
              </a:ext>
            </a:extLst>
          </p:cNvPr>
          <p:cNvCxnSpPr>
            <a:cxnSpLocks/>
          </p:cNvCxnSpPr>
          <p:nvPr/>
        </p:nvCxnSpPr>
        <p:spPr>
          <a:xfrm>
            <a:off x="4186484" y="6138367"/>
            <a:ext cx="7811549" cy="4811"/>
          </a:xfrm>
          <a:prstGeom prst="straightConnector1">
            <a:avLst/>
          </a:prstGeom>
          <a:ln>
            <a:solidFill>
              <a:schemeClr val="tx2"/>
            </a:solidFill>
            <a:headEnd type="arrow"/>
            <a:tailEnd type="arrow"/>
          </a:ln>
        </p:spPr>
        <p:style>
          <a:lnRef idx="3">
            <a:schemeClr val="accent2"/>
          </a:lnRef>
          <a:fillRef idx="0">
            <a:schemeClr val="accent2"/>
          </a:fillRef>
          <a:effectRef idx="2">
            <a:schemeClr val="accent2"/>
          </a:effectRef>
          <a:fontRef idx="minor">
            <a:schemeClr val="tx1"/>
          </a:fontRef>
        </p:style>
      </p:cxnSp>
      <p:sp>
        <p:nvSpPr>
          <p:cNvPr id="44" name="TextBox 43">
            <a:extLst>
              <a:ext uri="{FF2B5EF4-FFF2-40B4-BE49-F238E27FC236}">
                <a16:creationId xmlns:a16="http://schemas.microsoft.com/office/drawing/2014/main" id="{5D565EDD-74FB-4659-AB82-ED18741F4267}"/>
              </a:ext>
            </a:extLst>
          </p:cNvPr>
          <p:cNvSpPr txBox="1"/>
          <p:nvPr/>
        </p:nvSpPr>
        <p:spPr>
          <a:xfrm>
            <a:off x="6919071" y="6150114"/>
            <a:ext cx="2711050" cy="707886"/>
          </a:xfrm>
          <a:prstGeom prst="rect">
            <a:avLst/>
          </a:prstGeom>
          <a:noFill/>
        </p:spPr>
        <p:txBody>
          <a:bodyPr wrap="square" lIns="91440" tIns="45720" rIns="91440" bIns="45720" rtlCol="0" anchor="t">
            <a:spAutoFit/>
          </a:bodyPr>
          <a:lstStyle/>
          <a:p>
            <a:r>
              <a:rPr lang="en-US" sz="2000">
                <a:solidFill>
                  <a:schemeClr val="tx2"/>
                </a:solidFill>
                <a:latin typeface="Calibri"/>
                <a:ea typeface="Calibri"/>
                <a:cs typeface="Calibri"/>
              </a:rPr>
              <a:t>Variable time span</a:t>
            </a:r>
          </a:p>
          <a:p>
            <a:r>
              <a:rPr lang="en-US" sz="2000">
                <a:solidFill>
                  <a:schemeClr val="tx2"/>
                </a:solidFill>
                <a:latin typeface="Calibri"/>
                <a:ea typeface="Calibri"/>
                <a:cs typeface="Calibri"/>
              </a:rPr>
              <a:t>Typical = 12-14 months</a:t>
            </a:r>
          </a:p>
        </p:txBody>
      </p:sp>
      <p:sp>
        <p:nvSpPr>
          <p:cNvPr id="5" name="Rectangle 4">
            <a:extLst>
              <a:ext uri="{FF2B5EF4-FFF2-40B4-BE49-F238E27FC236}">
                <a16:creationId xmlns:a16="http://schemas.microsoft.com/office/drawing/2014/main" id="{4D301641-5B53-276B-1F8D-D9A562C152DA}"/>
              </a:ext>
            </a:extLst>
          </p:cNvPr>
          <p:cNvSpPr/>
          <p:nvPr/>
        </p:nvSpPr>
        <p:spPr>
          <a:xfrm>
            <a:off x="0" y="920143"/>
            <a:ext cx="12189039" cy="8540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3090310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5EB62-84A1-4B9D-A773-5113C076BDB4}"/>
              </a:ext>
            </a:extLst>
          </p:cNvPr>
          <p:cNvSpPr>
            <a:spLocks noGrp="1"/>
          </p:cNvSpPr>
          <p:nvPr>
            <p:ph type="title"/>
          </p:nvPr>
        </p:nvSpPr>
        <p:spPr/>
        <p:txBody>
          <a:bodyPr/>
          <a:lstStyle/>
          <a:p>
            <a:r>
              <a:rPr lang="en-US">
                <a:latin typeface="Arial"/>
                <a:cs typeface="Arial"/>
              </a:rPr>
              <a:t>The Hiring Process</a:t>
            </a:r>
            <a:endParaRPr lang="en-US"/>
          </a:p>
        </p:txBody>
      </p:sp>
      <p:pic>
        <p:nvPicPr>
          <p:cNvPr id="4" name="Picture 3">
            <a:extLst>
              <a:ext uri="{FF2B5EF4-FFF2-40B4-BE49-F238E27FC236}">
                <a16:creationId xmlns:a16="http://schemas.microsoft.com/office/drawing/2014/main" id="{0BFD8C12-C246-9AC2-1051-3E6FED0B9CD5}"/>
              </a:ext>
            </a:extLst>
          </p:cNvPr>
          <p:cNvPicPr>
            <a:picLocks noChangeAspect="1"/>
          </p:cNvPicPr>
          <p:nvPr/>
        </p:nvPicPr>
        <p:blipFill>
          <a:blip r:embed="rId3"/>
          <a:stretch>
            <a:fillRect/>
          </a:stretch>
        </p:blipFill>
        <p:spPr>
          <a:xfrm>
            <a:off x="347611" y="1146412"/>
            <a:ext cx="5020768" cy="4933666"/>
          </a:xfrm>
          <a:prstGeom prst="rect">
            <a:avLst/>
          </a:prstGeom>
        </p:spPr>
      </p:pic>
      <p:pic>
        <p:nvPicPr>
          <p:cNvPr id="6" name="Picture 5">
            <a:extLst>
              <a:ext uri="{FF2B5EF4-FFF2-40B4-BE49-F238E27FC236}">
                <a16:creationId xmlns:a16="http://schemas.microsoft.com/office/drawing/2014/main" id="{ABA1BEB8-3FC4-8340-E183-88F9DEB3E4B9}"/>
              </a:ext>
            </a:extLst>
          </p:cNvPr>
          <p:cNvPicPr>
            <a:picLocks noChangeAspect="1"/>
          </p:cNvPicPr>
          <p:nvPr/>
        </p:nvPicPr>
        <p:blipFill>
          <a:blip r:embed="rId4"/>
          <a:stretch>
            <a:fillRect/>
          </a:stretch>
        </p:blipFill>
        <p:spPr>
          <a:xfrm>
            <a:off x="6323463" y="709476"/>
            <a:ext cx="5177555" cy="5439048"/>
          </a:xfrm>
          <a:prstGeom prst="rect">
            <a:avLst/>
          </a:prstGeom>
        </p:spPr>
      </p:pic>
      <p:cxnSp>
        <p:nvCxnSpPr>
          <p:cNvPr id="8" name="Straight Connector 7">
            <a:extLst>
              <a:ext uri="{FF2B5EF4-FFF2-40B4-BE49-F238E27FC236}">
                <a16:creationId xmlns:a16="http://schemas.microsoft.com/office/drawing/2014/main" id="{6DB2DD23-E936-27CB-B355-E71D9C02F35F}"/>
              </a:ext>
            </a:extLst>
          </p:cNvPr>
          <p:cNvCxnSpPr/>
          <p:nvPr/>
        </p:nvCxnSpPr>
        <p:spPr>
          <a:xfrm>
            <a:off x="5868538" y="1214858"/>
            <a:ext cx="0" cy="4933666"/>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006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151D9-13EC-4C96-A304-1C331C13DD7D}"/>
              </a:ext>
            </a:extLst>
          </p:cNvPr>
          <p:cNvSpPr>
            <a:spLocks noGrp="1"/>
          </p:cNvSpPr>
          <p:nvPr>
            <p:ph type="title"/>
          </p:nvPr>
        </p:nvSpPr>
        <p:spPr/>
        <p:txBody>
          <a:bodyPr/>
          <a:lstStyle/>
          <a:p>
            <a:endParaRPr lang="en-US"/>
          </a:p>
        </p:txBody>
      </p:sp>
      <p:pic>
        <p:nvPicPr>
          <p:cNvPr id="12" name="Content Placeholder 11">
            <a:extLst>
              <a:ext uri="{FF2B5EF4-FFF2-40B4-BE49-F238E27FC236}">
                <a16:creationId xmlns:a16="http://schemas.microsoft.com/office/drawing/2014/main" id="{0B06472C-0737-4A14-B6D4-F7CC8FACED5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992244"/>
            <a:ext cx="5807360" cy="2793713"/>
          </a:xfrm>
        </p:spPr>
      </p:pic>
      <p:pic>
        <p:nvPicPr>
          <p:cNvPr id="16" name="Picture 15">
            <a:extLst>
              <a:ext uri="{FF2B5EF4-FFF2-40B4-BE49-F238E27FC236}">
                <a16:creationId xmlns:a16="http://schemas.microsoft.com/office/drawing/2014/main" id="{45D0A6AD-611E-458E-84C7-269D7150A0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7360" y="3689879"/>
            <a:ext cx="6577576" cy="3441418"/>
          </a:xfrm>
          <a:prstGeom prst="rect">
            <a:avLst/>
          </a:prstGeom>
        </p:spPr>
      </p:pic>
      <p:pic>
        <p:nvPicPr>
          <p:cNvPr id="20" name="Picture 19">
            <a:extLst>
              <a:ext uri="{FF2B5EF4-FFF2-40B4-BE49-F238E27FC236}">
                <a16:creationId xmlns:a16="http://schemas.microsoft.com/office/drawing/2014/main" id="{30C5DB32-EDDB-4E94-8484-86419C4987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768586"/>
            <a:ext cx="5807360" cy="3165661"/>
          </a:xfrm>
          <a:prstGeom prst="rect">
            <a:avLst/>
          </a:prstGeom>
        </p:spPr>
      </p:pic>
      <p:pic>
        <p:nvPicPr>
          <p:cNvPr id="23" name="Picture 22">
            <a:extLst>
              <a:ext uri="{FF2B5EF4-FFF2-40B4-BE49-F238E27FC236}">
                <a16:creationId xmlns:a16="http://schemas.microsoft.com/office/drawing/2014/main" id="{012CA207-B73A-4DF1-B93B-6F362C9BB360}"/>
              </a:ext>
            </a:extLst>
          </p:cNvPr>
          <p:cNvPicPr>
            <a:picLocks noChangeAspect="1"/>
          </p:cNvPicPr>
          <p:nvPr/>
        </p:nvPicPr>
        <p:blipFill rotWithShape="1">
          <a:blip r:embed="rId7">
            <a:extLst>
              <a:ext uri="{28A0092B-C50C-407E-A947-70E740481C1C}">
                <a14:useLocalDpi xmlns:a14="http://schemas.microsoft.com/office/drawing/2010/main" val="0"/>
              </a:ext>
            </a:extLst>
          </a:blip>
          <a:srcRect b="18324"/>
          <a:stretch/>
        </p:blipFill>
        <p:spPr>
          <a:xfrm>
            <a:off x="5807360" y="680784"/>
            <a:ext cx="6577576" cy="3083683"/>
          </a:xfrm>
          <a:prstGeom prst="rect">
            <a:avLst/>
          </a:prstGeom>
        </p:spPr>
      </p:pic>
      <p:sp>
        <p:nvSpPr>
          <p:cNvPr id="8" name="Content Placeholder 2">
            <a:extLst>
              <a:ext uri="{FF2B5EF4-FFF2-40B4-BE49-F238E27FC236}">
                <a16:creationId xmlns:a16="http://schemas.microsoft.com/office/drawing/2014/main" id="{18635D35-2F77-4FB2-BDB9-F16980E3AD15}"/>
              </a:ext>
            </a:extLst>
          </p:cNvPr>
          <p:cNvSpPr txBox="1">
            <a:spLocks/>
          </p:cNvSpPr>
          <p:nvPr/>
        </p:nvSpPr>
        <p:spPr>
          <a:xfrm>
            <a:off x="0" y="-4617"/>
            <a:ext cx="12367926" cy="1014231"/>
          </a:xfrm>
          <a:prstGeom prst="rect">
            <a:avLst/>
          </a:prstGeom>
          <a:solidFill>
            <a:schemeClr val="tx1"/>
          </a:solidFill>
          <a:ln>
            <a:solidFill>
              <a:schemeClr val="tx1"/>
            </a:solidFill>
          </a:ln>
        </p:spPr>
        <p:txBody>
          <a:bodyPr vert="horz" lIns="91440" tIns="45720" rIns="91440" bIns="45720" rtlCol="0">
            <a:noAutofit/>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None/>
            </a:pPr>
            <a:r>
              <a:rPr lang="en-US" b="1">
                <a:solidFill>
                  <a:schemeClr val="bg1"/>
                </a:solidFill>
                <a:latin typeface="Calibri" panose="020F0502020204030204" pitchFamily="34" charset="0"/>
                <a:cs typeface="Calibri" panose="020F0502020204030204" pitchFamily="34" charset="0"/>
              </a:rPr>
              <a:t>MathWorks Education Application Engineers </a:t>
            </a:r>
            <a:r>
              <a:rPr lang="en-US" i="1">
                <a:solidFill>
                  <a:srgbClr val="FFFF00"/>
                </a:solidFill>
                <a:latin typeface="Calibri" panose="020F0502020204030204" pitchFamily="34" charset="0"/>
                <a:cs typeface="Calibri" panose="020F0502020204030204" pitchFamily="34" charset="0"/>
              </a:rPr>
              <a:t>nroberts@mathworks.com</a:t>
            </a:r>
            <a:br>
              <a:rPr lang="en-US" b="1">
                <a:solidFill>
                  <a:schemeClr val="bg1"/>
                </a:solidFill>
                <a:latin typeface="Calibri" panose="020F0502020204030204" pitchFamily="34" charset="0"/>
                <a:cs typeface="Calibri" panose="020F0502020204030204" pitchFamily="34" charset="0"/>
              </a:rPr>
            </a:br>
            <a:r>
              <a:rPr lang="en-US" sz="1800">
                <a:solidFill>
                  <a:schemeClr val="bg1"/>
                </a:solidFill>
                <a:latin typeface="Calibri" panose="020F0502020204030204" pitchFamily="34" charset="0"/>
                <a:cs typeface="Calibri" panose="020F0502020204030204" pitchFamily="34" charset="0"/>
              </a:rPr>
              <a:t>consult with faculty and researchers to support them with their STEM initiatives, </a:t>
            </a:r>
          </a:p>
          <a:p>
            <a:pPr marL="0" indent="0" algn="ctr">
              <a:buNone/>
            </a:pPr>
            <a:r>
              <a:rPr lang="en-US" sz="1800">
                <a:solidFill>
                  <a:schemeClr val="bg1"/>
                </a:solidFill>
                <a:latin typeface="Calibri" panose="020F0502020204030204" pitchFamily="34" charset="0"/>
                <a:cs typeface="Calibri" panose="020F0502020204030204" pitchFamily="34" charset="0"/>
              </a:rPr>
              <a:t>including integrating computational or systems thinking into their curriculum and research</a:t>
            </a:r>
            <a:br>
              <a:rPr lang="en-US" sz="3200">
                <a:solidFill>
                  <a:schemeClr val="bg1"/>
                </a:solidFill>
                <a:latin typeface="Calibri" panose="020F0502020204030204" pitchFamily="34" charset="0"/>
                <a:cs typeface="Calibri" panose="020F0502020204030204" pitchFamily="34" charset="0"/>
              </a:rPr>
            </a:br>
            <a:endParaRPr lang="en-US" sz="3200" b="1">
              <a:solidFill>
                <a:schemeClr val="accent1">
                  <a:lumMod val="20000"/>
                  <a:lumOff val="80000"/>
                </a:schemeClr>
              </a:solidFill>
              <a:highlight>
                <a:srgbClr val="024C84"/>
              </a:highlight>
              <a:latin typeface="Calibri" panose="020F0502020204030204" pitchFamily="34" charset="0"/>
              <a:cs typeface="Calibri" panose="020F0502020204030204" pitchFamily="34" charset="0"/>
            </a:endParaRPr>
          </a:p>
          <a:p>
            <a:pPr marL="0" indent="0" algn="ctr">
              <a:buFont typeface="Wingdings" pitchFamily="2" charset="2"/>
              <a:buNone/>
            </a:pPr>
            <a:endParaRPr lang="en-US" sz="3200">
              <a:solidFill>
                <a:schemeClr val="bg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31391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6655-08C1-4DAE-82C6-FA79D14194E5}"/>
              </a:ext>
            </a:extLst>
          </p:cNvPr>
          <p:cNvSpPr>
            <a:spLocks noGrp="1"/>
          </p:cNvSpPr>
          <p:nvPr>
            <p:ph type="title"/>
          </p:nvPr>
        </p:nvSpPr>
        <p:spPr/>
        <p:txBody>
          <a:bodyPr anchor="t">
            <a:normAutofit/>
          </a:bodyPr>
          <a:lstStyle/>
          <a:p>
            <a:r>
              <a:rPr lang="en-GB" dirty="0"/>
              <a:t>How to Access Materials</a:t>
            </a:r>
          </a:p>
        </p:txBody>
      </p:sp>
      <p:sp>
        <p:nvSpPr>
          <p:cNvPr id="4" name="Content Placeholder 3">
            <a:extLst>
              <a:ext uri="{FF2B5EF4-FFF2-40B4-BE49-F238E27FC236}">
                <a16:creationId xmlns:a16="http://schemas.microsoft.com/office/drawing/2014/main" id="{FC9DD7AF-DE42-C51E-F366-DD33429CF2F0}"/>
              </a:ext>
            </a:extLst>
          </p:cNvPr>
          <p:cNvSpPr>
            <a:spLocks noGrp="1"/>
          </p:cNvSpPr>
          <p:nvPr>
            <p:ph idx="1"/>
          </p:nvPr>
        </p:nvSpPr>
        <p:spPr>
          <a:xfrm>
            <a:off x="609600" y="1295400"/>
            <a:ext cx="5486400" cy="4648200"/>
          </a:xfrm>
        </p:spPr>
        <p:txBody>
          <a:bodyPr/>
          <a:lstStyle/>
          <a:p>
            <a:pPr>
              <a:lnSpc>
                <a:spcPct val="150000"/>
              </a:lnSpc>
            </a:pPr>
            <a:r>
              <a:rPr lang="en-US" sz="1800" dirty="0"/>
              <a:t>Set up a MathWorks account if you don’t have one</a:t>
            </a:r>
          </a:p>
          <a:p>
            <a:pPr lvl="1">
              <a:lnSpc>
                <a:spcPct val="150000"/>
              </a:lnSpc>
            </a:pPr>
            <a:r>
              <a:rPr lang="en-US" sz="1600" dirty="0"/>
              <a:t>Go to </a:t>
            </a:r>
            <a:r>
              <a:rPr lang="en-US" sz="1600" dirty="0">
                <a:hlinkClick r:id="rId3"/>
              </a:rPr>
              <a:t>https://www.mathworks.com/mwaccount/</a:t>
            </a:r>
            <a:endParaRPr lang="en-US" sz="1600" dirty="0"/>
          </a:p>
          <a:p>
            <a:pPr>
              <a:lnSpc>
                <a:spcPct val="150000"/>
              </a:lnSpc>
            </a:pPr>
            <a:r>
              <a:rPr lang="en-US" sz="1800" dirty="0"/>
              <a:t>Workshop license (if you don’t already have access to MATLAB)</a:t>
            </a:r>
          </a:p>
          <a:p>
            <a:pPr lvl="1">
              <a:lnSpc>
                <a:spcPct val="150000"/>
              </a:lnSpc>
            </a:pPr>
            <a:r>
              <a:rPr lang="en-US" sz="1600" dirty="0">
                <a:hlinkClick r:id="rId4"/>
              </a:rPr>
              <a:t>https://www.mathworks.com/licensecenter/classroom/4969700/</a:t>
            </a:r>
            <a:endParaRPr lang="en-US" sz="1600" dirty="0"/>
          </a:p>
          <a:p>
            <a:pPr>
              <a:lnSpc>
                <a:spcPct val="150000"/>
              </a:lnSpc>
            </a:pPr>
            <a:r>
              <a:rPr lang="en-US" sz="1800" dirty="0"/>
              <a:t>Open the GitHub Repository</a:t>
            </a:r>
          </a:p>
          <a:p>
            <a:pPr lvl="1">
              <a:lnSpc>
                <a:spcPct val="150000"/>
              </a:lnSpc>
            </a:pPr>
            <a:r>
              <a:rPr lang="en-US" sz="1600" dirty="0">
                <a:hlinkClick r:id="rId5"/>
              </a:rPr>
              <a:t>https://github.com/nrobertsMW/simco2025/</a:t>
            </a:r>
            <a:endParaRPr lang="en-US" sz="1600" dirty="0"/>
          </a:p>
          <a:p>
            <a:pPr lvl="1">
              <a:lnSpc>
                <a:spcPct val="150000"/>
              </a:lnSpc>
            </a:pPr>
            <a:r>
              <a:rPr lang="en-US" sz="1600" dirty="0"/>
              <a:t>You can either clone the repo or download all the material</a:t>
            </a:r>
          </a:p>
          <a:p>
            <a:pPr lvl="1">
              <a:lnSpc>
                <a:spcPct val="150000"/>
              </a:lnSpc>
            </a:pPr>
            <a:endParaRPr lang="en-US" sz="1600" dirty="0"/>
          </a:p>
          <a:p>
            <a:pPr lvl="1">
              <a:lnSpc>
                <a:spcPct val="150000"/>
              </a:lnSpc>
            </a:pPr>
            <a:endParaRPr lang="en-US" sz="2400" dirty="0"/>
          </a:p>
          <a:p>
            <a:pPr marL="458343" lvl="1" indent="0">
              <a:lnSpc>
                <a:spcPct val="150000"/>
              </a:lnSpc>
              <a:buNone/>
            </a:pPr>
            <a:endParaRPr lang="en-US" sz="2400" dirty="0"/>
          </a:p>
          <a:p>
            <a:pPr lvl="1">
              <a:lnSpc>
                <a:spcPct val="150000"/>
              </a:lnSpc>
            </a:pPr>
            <a:endParaRPr lang="en-US" dirty="0"/>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2B844D5E-5610-9EF5-6390-D6D88B9C46C2}"/>
              </a:ext>
            </a:extLst>
          </p:cNvPr>
          <p:cNvPicPr>
            <a:picLocks noChangeAspect="1"/>
          </p:cNvPicPr>
          <p:nvPr/>
        </p:nvPicPr>
        <p:blipFill>
          <a:blip r:embed="rId6"/>
          <a:stretch>
            <a:fillRect/>
          </a:stretch>
        </p:blipFill>
        <p:spPr>
          <a:xfrm>
            <a:off x="6190676" y="2053569"/>
            <a:ext cx="6001324" cy="2942501"/>
          </a:xfrm>
          <a:prstGeom prst="rect">
            <a:avLst/>
          </a:prstGeom>
        </p:spPr>
      </p:pic>
      <p:pic>
        <p:nvPicPr>
          <p:cNvPr id="6" name="Picture 5">
            <a:extLst>
              <a:ext uri="{FF2B5EF4-FFF2-40B4-BE49-F238E27FC236}">
                <a16:creationId xmlns:a16="http://schemas.microsoft.com/office/drawing/2014/main" id="{809E7759-A678-D4EC-E16F-6ED8122A018E}"/>
              </a:ext>
            </a:extLst>
          </p:cNvPr>
          <p:cNvPicPr>
            <a:picLocks noChangeAspect="1"/>
          </p:cNvPicPr>
          <p:nvPr/>
        </p:nvPicPr>
        <p:blipFill>
          <a:blip r:embed="rId7"/>
          <a:stretch>
            <a:fillRect/>
          </a:stretch>
        </p:blipFill>
        <p:spPr>
          <a:xfrm>
            <a:off x="6543075" y="4618382"/>
            <a:ext cx="2522742" cy="2060711"/>
          </a:xfrm>
          <a:prstGeom prst="rect">
            <a:avLst/>
          </a:prstGeom>
        </p:spPr>
      </p:pic>
    </p:spTree>
    <p:extLst>
      <p:ext uri="{BB962C8B-B14F-4D97-AF65-F5344CB8AC3E}">
        <p14:creationId xmlns:p14="http://schemas.microsoft.com/office/powerpoint/2010/main" val="177446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68876-8F9D-2BFF-17BF-17AE465C47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D98229-2B5C-1073-F52E-20518ED12ECE}"/>
              </a:ext>
            </a:extLst>
          </p:cNvPr>
          <p:cNvSpPr>
            <a:spLocks noGrp="1"/>
          </p:cNvSpPr>
          <p:nvPr>
            <p:ph type="title"/>
          </p:nvPr>
        </p:nvSpPr>
        <p:spPr/>
        <p:txBody>
          <a:bodyPr anchor="t">
            <a:normAutofit/>
          </a:bodyPr>
          <a:lstStyle/>
          <a:p>
            <a:r>
              <a:rPr lang="en-GB"/>
              <a:t>Learning Outcomes</a:t>
            </a:r>
          </a:p>
        </p:txBody>
      </p:sp>
      <p:graphicFrame>
        <p:nvGraphicFramePr>
          <p:cNvPr id="5" name="Content Placeholder 2">
            <a:extLst>
              <a:ext uri="{FF2B5EF4-FFF2-40B4-BE49-F238E27FC236}">
                <a16:creationId xmlns:a16="http://schemas.microsoft.com/office/drawing/2014/main" id="{10DF3E2A-9A6A-EB95-0385-244DFA05D977}"/>
              </a:ext>
            </a:extLst>
          </p:cNvPr>
          <p:cNvGraphicFramePr>
            <a:graphicFrameLocks noGrp="1"/>
          </p:cNvGraphicFramePr>
          <p:nvPr>
            <p:ph idx="1"/>
            <p:extLst>
              <p:ext uri="{D42A27DB-BD31-4B8C-83A1-F6EECF244321}">
                <p14:modId xmlns:p14="http://schemas.microsoft.com/office/powerpoint/2010/main" val="2859129991"/>
              </p:ext>
            </p:extLst>
          </p:nvPr>
        </p:nvGraphicFramePr>
        <p:xfrm>
          <a:off x="609600" y="1600200"/>
          <a:ext cx="109728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971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Right 12">
            <a:extLst>
              <a:ext uri="{FF2B5EF4-FFF2-40B4-BE49-F238E27FC236}">
                <a16:creationId xmlns:a16="http://schemas.microsoft.com/office/drawing/2014/main" id="{AF75DB01-84EF-4EB4-A88C-8FA37458CB0C}"/>
              </a:ext>
            </a:extLst>
          </p:cNvPr>
          <p:cNvSpPr/>
          <p:nvPr/>
        </p:nvSpPr>
        <p:spPr>
          <a:xfrm>
            <a:off x="1293196" y="5288760"/>
            <a:ext cx="9601200" cy="446567"/>
          </a:xfrm>
          <a:prstGeom prst="rightArrow">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a:ea typeface="+mn-ea"/>
              <a:cs typeface="Arial" pitchFamily="34" charset="0"/>
            </a:endParaRPr>
          </a:p>
        </p:txBody>
      </p:sp>
      <p:sp>
        <p:nvSpPr>
          <p:cNvPr id="22" name="TextBox 21">
            <a:extLst>
              <a:ext uri="{FF2B5EF4-FFF2-40B4-BE49-F238E27FC236}">
                <a16:creationId xmlns:a16="http://schemas.microsoft.com/office/drawing/2014/main" id="{764CAF4F-A0A1-43B1-8257-B91BA82C9FA5}"/>
              </a:ext>
            </a:extLst>
          </p:cNvPr>
          <p:cNvSpPr txBox="1"/>
          <p:nvPr/>
        </p:nvSpPr>
        <p:spPr>
          <a:xfrm>
            <a:off x="5723757" y="5618035"/>
            <a:ext cx="74251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84848"/>
                </a:solidFill>
                <a:effectLst/>
                <a:uLnTx/>
                <a:uFillTx/>
                <a:latin typeface="Arial"/>
                <a:ea typeface="+mn-ea"/>
                <a:cs typeface="Arial" pitchFamily="34" charset="0"/>
              </a:rPr>
              <a:t>1980s</a:t>
            </a:r>
          </a:p>
        </p:txBody>
      </p:sp>
      <p:sp>
        <p:nvSpPr>
          <p:cNvPr id="26" name="TextBox 25">
            <a:extLst>
              <a:ext uri="{FF2B5EF4-FFF2-40B4-BE49-F238E27FC236}">
                <a16:creationId xmlns:a16="http://schemas.microsoft.com/office/drawing/2014/main" id="{0CCD97CF-E236-4095-8E5F-2DA85262BC7F}"/>
              </a:ext>
            </a:extLst>
          </p:cNvPr>
          <p:cNvSpPr txBox="1"/>
          <p:nvPr/>
        </p:nvSpPr>
        <p:spPr>
          <a:xfrm>
            <a:off x="2522139" y="5616857"/>
            <a:ext cx="7425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84848"/>
                </a:solidFill>
                <a:effectLst/>
                <a:uLnTx/>
                <a:uFillTx/>
                <a:latin typeface="Arial"/>
                <a:ea typeface="+mn-ea"/>
                <a:cs typeface="Arial" pitchFamily="34" charset="0"/>
              </a:rPr>
              <a:t>1950s</a:t>
            </a:r>
          </a:p>
        </p:txBody>
      </p:sp>
      <p:sp>
        <p:nvSpPr>
          <p:cNvPr id="36" name="TextBox 35">
            <a:extLst>
              <a:ext uri="{FF2B5EF4-FFF2-40B4-BE49-F238E27FC236}">
                <a16:creationId xmlns:a16="http://schemas.microsoft.com/office/drawing/2014/main" id="{BC239C19-E6E2-4887-A97F-7EBF3CFA7A6C}"/>
              </a:ext>
            </a:extLst>
          </p:cNvPr>
          <p:cNvSpPr txBox="1"/>
          <p:nvPr/>
        </p:nvSpPr>
        <p:spPr>
          <a:xfrm>
            <a:off x="8925374" y="5616857"/>
            <a:ext cx="74251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84848"/>
                </a:solidFill>
                <a:effectLst/>
                <a:uLnTx/>
                <a:uFillTx/>
                <a:latin typeface="Arial"/>
                <a:ea typeface="+mn-ea"/>
                <a:cs typeface="Arial" pitchFamily="34" charset="0"/>
              </a:rPr>
              <a:t>2010s</a:t>
            </a:r>
          </a:p>
        </p:txBody>
      </p:sp>
      <p:grpSp>
        <p:nvGrpSpPr>
          <p:cNvPr id="10" name="Group 9">
            <a:extLst>
              <a:ext uri="{FF2B5EF4-FFF2-40B4-BE49-F238E27FC236}">
                <a16:creationId xmlns:a16="http://schemas.microsoft.com/office/drawing/2014/main" id="{986CE0C5-9BDF-4460-B147-F6EDC22407D4}"/>
              </a:ext>
            </a:extLst>
          </p:cNvPr>
          <p:cNvGrpSpPr/>
          <p:nvPr/>
        </p:nvGrpSpPr>
        <p:grpSpPr>
          <a:xfrm>
            <a:off x="1293195" y="1484365"/>
            <a:ext cx="9601201" cy="3657600"/>
            <a:chOff x="1293195" y="1484365"/>
            <a:chExt cx="9601201" cy="3657600"/>
          </a:xfrm>
        </p:grpSpPr>
        <p:sp>
          <p:nvSpPr>
            <p:cNvPr id="8" name="Rectangle 7">
              <a:extLst>
                <a:ext uri="{FF2B5EF4-FFF2-40B4-BE49-F238E27FC236}">
                  <a16:creationId xmlns:a16="http://schemas.microsoft.com/office/drawing/2014/main" id="{3ACCBEA2-304F-4C78-8F2D-C3FEF9B4E9AA}"/>
                </a:ext>
              </a:extLst>
            </p:cNvPr>
            <p:cNvSpPr/>
            <p:nvPr/>
          </p:nvSpPr>
          <p:spPr>
            <a:xfrm>
              <a:off x="1293196" y="1484365"/>
              <a:ext cx="9601200" cy="3657600"/>
            </a:xfrm>
            <a:prstGeom prst="rect">
              <a:avLst/>
            </a:prstGeom>
            <a:solidFill>
              <a:srgbClr val="0A4C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a:ea typeface="+mn-ea"/>
                <a:cs typeface="Arial" pitchFamily="34" charset="0"/>
              </a:endParaRPr>
            </a:p>
          </p:txBody>
        </p:sp>
        <p:sp>
          <p:nvSpPr>
            <p:cNvPr id="18" name="TextBox 17">
              <a:extLst>
                <a:ext uri="{FF2B5EF4-FFF2-40B4-BE49-F238E27FC236}">
                  <a16:creationId xmlns:a16="http://schemas.microsoft.com/office/drawing/2014/main" id="{647BD192-E9F6-4E75-A809-2E2FBDC7BF47}"/>
                </a:ext>
              </a:extLst>
            </p:cNvPr>
            <p:cNvSpPr txBox="1"/>
            <p:nvPr/>
          </p:nvSpPr>
          <p:spPr>
            <a:xfrm>
              <a:off x="1293195" y="1499117"/>
              <a:ext cx="3387987" cy="851195"/>
            </a:xfrm>
            <a:prstGeom prst="rect">
              <a:avLst/>
            </a:prstGeom>
            <a:noFill/>
          </p:spPr>
          <p:txBody>
            <a:bodyPr wrap="square" lIns="109728" tIns="1097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a:ea typeface="+mn-ea"/>
                  <a:cs typeface="Arial" pitchFamily="34" charset="0"/>
                </a:rPr>
                <a:t>ARTIFICIAL INTELLIGENCE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Arial"/>
                  <a:ea typeface="+mn-ea"/>
                  <a:cs typeface="Arial" pitchFamily="34" charset="0"/>
                </a:rPr>
                <a:t>Any technique that enables machines to mimic human intelligence</a:t>
              </a:r>
            </a:p>
          </p:txBody>
        </p:sp>
        <p:pic>
          <p:nvPicPr>
            <p:cNvPr id="4" name="Graphic 3">
              <a:extLst>
                <a:ext uri="{FF2B5EF4-FFF2-40B4-BE49-F238E27FC236}">
                  <a16:creationId xmlns:a16="http://schemas.microsoft.com/office/drawing/2014/main" id="{966E8088-CE38-47CD-9013-A7CDA82A29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21786" y="2594344"/>
              <a:ext cx="2547621" cy="2547621"/>
            </a:xfrm>
            <a:prstGeom prst="rect">
              <a:avLst/>
            </a:prstGeom>
          </p:spPr>
        </p:pic>
      </p:grpSp>
      <p:grpSp>
        <p:nvGrpSpPr>
          <p:cNvPr id="5" name="Group 4">
            <a:extLst>
              <a:ext uri="{FF2B5EF4-FFF2-40B4-BE49-F238E27FC236}">
                <a16:creationId xmlns:a16="http://schemas.microsoft.com/office/drawing/2014/main" id="{8F388283-6516-4011-AC36-4E2AD87DCA1E}"/>
              </a:ext>
            </a:extLst>
          </p:cNvPr>
          <p:cNvGrpSpPr/>
          <p:nvPr/>
        </p:nvGrpSpPr>
        <p:grpSpPr>
          <a:xfrm>
            <a:off x="4498001" y="2170165"/>
            <a:ext cx="6400804" cy="2971800"/>
            <a:chOff x="4498001" y="2170165"/>
            <a:chExt cx="6400804" cy="2971800"/>
          </a:xfrm>
        </p:grpSpPr>
        <p:sp>
          <p:nvSpPr>
            <p:cNvPr id="14" name="Rectangle 13">
              <a:extLst>
                <a:ext uri="{FF2B5EF4-FFF2-40B4-BE49-F238E27FC236}">
                  <a16:creationId xmlns:a16="http://schemas.microsoft.com/office/drawing/2014/main" id="{8280A759-771D-4E62-907B-4AAFEA32D62F}"/>
                </a:ext>
              </a:extLst>
            </p:cNvPr>
            <p:cNvSpPr/>
            <p:nvPr/>
          </p:nvSpPr>
          <p:spPr>
            <a:xfrm>
              <a:off x="4498005" y="2170165"/>
              <a:ext cx="6400800" cy="2971800"/>
            </a:xfrm>
            <a:prstGeom prst="rect">
              <a:avLst/>
            </a:prstGeom>
            <a:solidFill>
              <a:srgbClr val="0F78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Arial"/>
                <a:ea typeface="+mn-ea"/>
                <a:cs typeface="Arial" pitchFamily="34" charset="0"/>
              </a:endParaRPr>
            </a:p>
          </p:txBody>
        </p:sp>
        <p:sp>
          <p:nvSpPr>
            <p:cNvPr id="17" name="TextBox 16">
              <a:extLst>
                <a:ext uri="{FF2B5EF4-FFF2-40B4-BE49-F238E27FC236}">
                  <a16:creationId xmlns:a16="http://schemas.microsoft.com/office/drawing/2014/main" id="{284D2EE5-C359-4892-AB33-E927447C0D27}"/>
                </a:ext>
              </a:extLst>
            </p:cNvPr>
            <p:cNvSpPr txBox="1"/>
            <p:nvPr/>
          </p:nvSpPr>
          <p:spPr>
            <a:xfrm>
              <a:off x="4498001" y="2170165"/>
              <a:ext cx="3200400" cy="1071255"/>
            </a:xfrm>
            <a:prstGeom prst="rect">
              <a:avLst/>
            </a:prstGeom>
            <a:noFill/>
          </p:spPr>
          <p:txBody>
            <a:bodyPr wrap="square" lIns="109728" tIns="1097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a:ea typeface="+mn-ea"/>
                  <a:cs typeface="Arial" pitchFamily="34" charset="0"/>
                </a:rPr>
                <a:t>MACHINE LEARNING</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Arial"/>
                  <a:ea typeface="+mn-ea"/>
                  <a:cs typeface="Arial" pitchFamily="34" charset="0"/>
                </a:rPr>
                <a:t>Statistical methods that enable machines to “learn” tasks from data without explicitly programming</a:t>
              </a:r>
            </a:p>
          </p:txBody>
        </p:sp>
        <p:pic>
          <p:nvPicPr>
            <p:cNvPr id="2050" name="Graphic 2049">
              <a:extLst>
                <a:ext uri="{FF2B5EF4-FFF2-40B4-BE49-F238E27FC236}">
                  <a16:creationId xmlns:a16="http://schemas.microsoft.com/office/drawing/2014/main" id="{D20C6076-F211-4A18-AABF-B5E769C1AA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37098" y="3124592"/>
              <a:ext cx="1920240" cy="1920240"/>
            </a:xfrm>
            <a:prstGeom prst="rect">
              <a:avLst/>
            </a:prstGeom>
          </p:spPr>
        </p:pic>
      </p:grpSp>
      <p:grpSp>
        <p:nvGrpSpPr>
          <p:cNvPr id="3" name="Group 2">
            <a:extLst>
              <a:ext uri="{FF2B5EF4-FFF2-40B4-BE49-F238E27FC236}">
                <a16:creationId xmlns:a16="http://schemas.microsoft.com/office/drawing/2014/main" id="{7BA11EFF-DC96-4BC4-AE15-0CCCC020701F}"/>
              </a:ext>
            </a:extLst>
          </p:cNvPr>
          <p:cNvGrpSpPr/>
          <p:nvPr/>
        </p:nvGrpSpPr>
        <p:grpSpPr>
          <a:xfrm>
            <a:off x="7696431" y="2855965"/>
            <a:ext cx="3200400" cy="2286000"/>
            <a:chOff x="7696431" y="2855965"/>
            <a:chExt cx="3200400" cy="2286000"/>
          </a:xfrm>
        </p:grpSpPr>
        <p:sp>
          <p:nvSpPr>
            <p:cNvPr id="15" name="Rectangle 14">
              <a:extLst>
                <a:ext uri="{FF2B5EF4-FFF2-40B4-BE49-F238E27FC236}">
                  <a16:creationId xmlns:a16="http://schemas.microsoft.com/office/drawing/2014/main" id="{A0FCD612-C7BB-480E-8DD5-0A3A58B5F64C}"/>
                </a:ext>
              </a:extLst>
            </p:cNvPr>
            <p:cNvSpPr/>
            <p:nvPr/>
          </p:nvSpPr>
          <p:spPr>
            <a:xfrm>
              <a:off x="7696431" y="2855965"/>
              <a:ext cx="3200400" cy="2286000"/>
            </a:xfrm>
            <a:prstGeom prst="rect">
              <a:avLst/>
            </a:prstGeom>
            <a:solidFill>
              <a:srgbClr val="13A8E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Arial"/>
                <a:ea typeface="+mn-ea"/>
                <a:cs typeface="Arial" pitchFamily="34" charset="0"/>
              </a:endParaRPr>
            </a:p>
          </p:txBody>
        </p:sp>
        <p:sp>
          <p:nvSpPr>
            <p:cNvPr id="11" name="TextBox 10">
              <a:extLst>
                <a:ext uri="{FF2B5EF4-FFF2-40B4-BE49-F238E27FC236}">
                  <a16:creationId xmlns:a16="http://schemas.microsoft.com/office/drawing/2014/main" id="{D6D37A67-6AF2-46F0-88E6-333322656DFB}"/>
                </a:ext>
              </a:extLst>
            </p:cNvPr>
            <p:cNvSpPr txBox="1"/>
            <p:nvPr/>
          </p:nvSpPr>
          <p:spPr>
            <a:xfrm>
              <a:off x="7696431" y="2855965"/>
              <a:ext cx="3200400" cy="851195"/>
            </a:xfrm>
            <a:prstGeom prst="rect">
              <a:avLst/>
            </a:prstGeom>
            <a:noFill/>
          </p:spPr>
          <p:txBody>
            <a:bodyPr wrap="square" lIns="109728" tIns="10972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rial"/>
                  <a:ea typeface="+mn-ea"/>
                  <a:cs typeface="Arial" pitchFamily="34" charset="0"/>
                </a:rPr>
                <a:t>DEEP LEARNING</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Arial"/>
                  <a:ea typeface="+mn-ea"/>
                  <a:cs typeface="Arial" pitchFamily="34" charset="0"/>
                </a:rPr>
                <a:t>Neural networks with many layers that learn representations and tasks “directly” from data</a:t>
              </a:r>
            </a:p>
          </p:txBody>
        </p:sp>
        <p:pic>
          <p:nvPicPr>
            <p:cNvPr id="6" name="Graphic 5">
              <a:extLst>
                <a:ext uri="{FF2B5EF4-FFF2-40B4-BE49-F238E27FC236}">
                  <a16:creationId xmlns:a16="http://schemas.microsoft.com/office/drawing/2014/main" id="{7235B5AE-B9B3-4CCD-9EF1-0EF9B6F5B6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50222" y="3818732"/>
              <a:ext cx="2092817" cy="1188720"/>
            </a:xfrm>
            <a:prstGeom prst="rect">
              <a:avLst/>
            </a:prstGeom>
          </p:spPr>
        </p:pic>
      </p:grpSp>
      <p:sp>
        <p:nvSpPr>
          <p:cNvPr id="2" name="Title 1">
            <a:extLst>
              <a:ext uri="{FF2B5EF4-FFF2-40B4-BE49-F238E27FC236}">
                <a16:creationId xmlns:a16="http://schemas.microsoft.com/office/drawing/2014/main" id="{20034D8E-F247-4D7B-8637-522124AA6578}"/>
              </a:ext>
            </a:extLst>
          </p:cNvPr>
          <p:cNvSpPr>
            <a:spLocks noGrp="1"/>
          </p:cNvSpPr>
          <p:nvPr>
            <p:ph type="title"/>
          </p:nvPr>
        </p:nvSpPr>
        <p:spPr/>
        <p:txBody>
          <a:bodyPr/>
          <a:lstStyle/>
          <a:p>
            <a:r>
              <a:rPr lang="en-US">
                <a:latin typeface="+mj-lt"/>
              </a:rPr>
              <a:t>What is AI?</a:t>
            </a:r>
          </a:p>
        </p:txBody>
      </p:sp>
    </p:spTree>
    <p:extLst>
      <p:ext uri="{BB962C8B-B14F-4D97-AF65-F5344CB8AC3E}">
        <p14:creationId xmlns:p14="http://schemas.microsoft.com/office/powerpoint/2010/main" val="276115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Arrow Connector 60">
            <a:extLst>
              <a:ext uri="{FF2B5EF4-FFF2-40B4-BE49-F238E27FC236}">
                <a16:creationId xmlns:a16="http://schemas.microsoft.com/office/drawing/2014/main" id="{282FC3A9-81C9-6E4B-B0E0-1687786C8101}"/>
              </a:ext>
            </a:extLst>
          </p:cNvPr>
          <p:cNvCxnSpPr>
            <a:cxnSpLocks/>
          </p:cNvCxnSpPr>
          <p:nvPr/>
        </p:nvCxnSpPr>
        <p:spPr>
          <a:xfrm>
            <a:off x="3357563" y="4367251"/>
            <a:ext cx="150399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a:off x="7325833" y="3614520"/>
            <a:ext cx="1701853"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3357563" y="2854974"/>
            <a:ext cx="150399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EC0C9F5-FFC7-41F6-924A-C86EA159601A}"/>
              </a:ext>
            </a:extLst>
          </p:cNvPr>
          <p:cNvSpPr/>
          <p:nvPr/>
        </p:nvSpPr>
        <p:spPr>
          <a:xfrm>
            <a:off x="5069305" y="2894983"/>
            <a:ext cx="2074445" cy="1101468"/>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17" name="Graphic 16">
            <a:extLst>
              <a:ext uri="{FF2B5EF4-FFF2-40B4-BE49-F238E27FC236}">
                <a16:creationId xmlns:a16="http://schemas.microsoft.com/office/drawing/2014/main" id="{8D1A5875-CCE0-4540-BF4F-576C18F4F9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4360" y="2075611"/>
            <a:ext cx="3383280" cy="3383280"/>
          </a:xfrm>
          <a:prstGeom prst="rect">
            <a:avLst/>
          </a:prstGeom>
        </p:spPr>
      </p:pic>
      <p:sp>
        <p:nvSpPr>
          <p:cNvPr id="2" name="Title 1"/>
          <p:cNvSpPr>
            <a:spLocks noGrp="1"/>
          </p:cNvSpPr>
          <p:nvPr>
            <p:ph type="title"/>
          </p:nvPr>
        </p:nvSpPr>
        <p:spPr/>
        <p:txBody>
          <a:bodyPr/>
          <a:lstStyle/>
          <a:p>
            <a:r>
              <a:rPr lang="es-ES" dirty="0" err="1"/>
              <a:t>Traditional</a:t>
            </a:r>
            <a:r>
              <a:rPr lang="es-ES" dirty="0"/>
              <a:t> </a:t>
            </a:r>
            <a:r>
              <a:rPr lang="en-US" dirty="0"/>
              <a:t>Programming</a:t>
            </a:r>
          </a:p>
        </p:txBody>
      </p:sp>
      <p:sp>
        <p:nvSpPr>
          <p:cNvPr id="4" name="TextBox 3"/>
          <p:cNvSpPr txBox="1"/>
          <p:nvPr/>
        </p:nvSpPr>
        <p:spPr>
          <a:xfrm>
            <a:off x="3912839" y="1626819"/>
            <a:ext cx="4366324" cy="523220"/>
          </a:xfrm>
          <a:prstGeom prst="rect">
            <a:avLst/>
          </a:prstGeom>
        </p:spPr>
        <p:txBody>
          <a:bodyPr vert="horz" wrap="none" lIns="91440" tIns="45720" rIns="91440" bIns="45720" rtlCol="0">
            <a:spAutoFit/>
          </a:bodyPr>
          <a:lstStyle/>
          <a:p>
            <a:pPr marL="0" marR="0" lvl="0" indent="0" algn="ctr" defTabSz="1490432" rtl="0" eaLnBrk="1" fontAlgn="auto" latinLnBrk="0" hangingPunct="1">
              <a:lnSpc>
                <a:spcPct val="100000"/>
              </a:lnSpc>
              <a:spcBef>
                <a:spcPct val="20000"/>
              </a:spcBef>
              <a:spcAft>
                <a:spcPts val="0"/>
              </a:spcAft>
              <a:buClr>
                <a:prstClr val="white"/>
              </a:buClr>
              <a:buSzPct val="75000"/>
              <a:buFontTx/>
              <a:buNone/>
              <a:tabLst/>
              <a:defRPr/>
            </a:pPr>
            <a:r>
              <a:rPr kumimoji="0" lang="es-ES" sz="2800" b="0" i="0" u="none" strike="noStrike" kern="1200" cap="none" spc="0" normalizeH="0" baseline="0" noProof="0">
                <a:ln>
                  <a:noFill/>
                </a:ln>
                <a:solidFill>
                  <a:prstClr val="white"/>
                </a:solidFill>
                <a:effectLst/>
                <a:uLnTx/>
                <a:uFillTx/>
                <a:latin typeface="Arial" pitchFamily="34" charset="0"/>
                <a:ea typeface="+mn-ea"/>
                <a:cs typeface="Arial" pitchFamily="34" charset="0"/>
              </a:rPr>
              <a:t>Programación Tradicional</a:t>
            </a:r>
          </a:p>
        </p:txBody>
      </p:sp>
      <p:sp>
        <p:nvSpPr>
          <p:cNvPr id="27" name="TextBox 26"/>
          <p:cNvSpPr txBox="1"/>
          <p:nvPr/>
        </p:nvSpPr>
        <p:spPr>
          <a:xfrm>
            <a:off x="5343230" y="3299916"/>
            <a:ext cx="1505540" cy="369332"/>
          </a:xfrm>
          <a:prstGeom prst="rect">
            <a:avLst/>
          </a:prstGeom>
        </p:spPr>
        <p:txBody>
          <a:bodyPr vert="horz" wrap="none" lIns="91440" tIns="45720" rIns="91440" bIns="45720" rtlCol="0">
            <a:spAutoFit/>
          </a:bodyPr>
          <a:lstStyle/>
          <a:p>
            <a:pPr marL="0" marR="0" lvl="0" indent="0" algn="l" defTabSz="1490432" rtl="0" eaLnBrk="1" fontAlgn="auto" latinLnBrk="0" hangingPunct="1">
              <a:lnSpc>
                <a:spcPct val="100000"/>
              </a:lnSpc>
              <a:spcBef>
                <a:spcPct val="20000"/>
              </a:spcBef>
              <a:spcAft>
                <a:spcPts val="0"/>
              </a:spcAft>
              <a:buClr>
                <a:prstClr val="white"/>
              </a:buClr>
              <a:buSzPct val="75000"/>
              <a:buFontTx/>
              <a:buNone/>
              <a:tabLst/>
              <a:defRPr/>
            </a:pPr>
            <a:r>
              <a:rPr kumimoji="0" lang="es-E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COMPUTER</a:t>
            </a:r>
          </a:p>
        </p:txBody>
      </p:sp>
      <p:grpSp>
        <p:nvGrpSpPr>
          <p:cNvPr id="35" name="Group 34">
            <a:extLst>
              <a:ext uri="{FF2B5EF4-FFF2-40B4-BE49-F238E27FC236}">
                <a16:creationId xmlns:a16="http://schemas.microsoft.com/office/drawing/2014/main" id="{723B3455-FBD9-9F42-B106-07028CFB8D81}"/>
              </a:ext>
            </a:extLst>
          </p:cNvPr>
          <p:cNvGrpSpPr/>
          <p:nvPr/>
        </p:nvGrpSpPr>
        <p:grpSpPr>
          <a:xfrm>
            <a:off x="887787" y="3996451"/>
            <a:ext cx="2286000" cy="731520"/>
            <a:chOff x="887787" y="4475981"/>
            <a:chExt cx="2286000" cy="731520"/>
          </a:xfrm>
        </p:grpSpPr>
        <p:sp>
          <p:nvSpPr>
            <p:cNvPr id="36" name="AutoShape 19">
              <a:extLst>
                <a:ext uri="{FF2B5EF4-FFF2-40B4-BE49-F238E27FC236}">
                  <a16:creationId xmlns:a16="http://schemas.microsoft.com/office/drawing/2014/main" id="{9F9958DD-7DA1-3B4D-A381-1AD2F0046E73}"/>
                </a:ext>
              </a:extLst>
            </p:cNvPr>
            <p:cNvSpPr>
              <a:spLocks noChangeArrowheads="1"/>
            </p:cNvSpPr>
            <p:nvPr/>
          </p:nvSpPr>
          <p:spPr bwMode="auto">
            <a:xfrm>
              <a:off x="887787" y="4475981"/>
              <a:ext cx="2286000" cy="731520"/>
            </a:xfrm>
            <a:prstGeom prst="roundRect">
              <a:avLst/>
            </a:prstGeom>
            <a:solidFill>
              <a:srgbClr val="005692"/>
            </a:solidFill>
            <a:ln w="6350" cap="flat" cmpd="sng" algn="ctr">
              <a:solidFill>
                <a:schemeClr val="accent1"/>
              </a:solid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37" name="Group 36">
              <a:extLst>
                <a:ext uri="{FF2B5EF4-FFF2-40B4-BE49-F238E27FC236}">
                  <a16:creationId xmlns:a16="http://schemas.microsoft.com/office/drawing/2014/main" id="{156E32F8-DDD5-FD49-BF3F-D03874631753}"/>
                </a:ext>
              </a:extLst>
            </p:cNvPr>
            <p:cNvGrpSpPr/>
            <p:nvPr/>
          </p:nvGrpSpPr>
          <p:grpSpPr>
            <a:xfrm>
              <a:off x="1030402" y="4521892"/>
              <a:ext cx="1993543" cy="663957"/>
              <a:chOff x="6325108" y="4572000"/>
              <a:chExt cx="1993543" cy="663957"/>
            </a:xfrm>
          </p:grpSpPr>
          <p:sp>
            <p:nvSpPr>
              <p:cNvPr id="38" name="Rounded Rectangle 167">
                <a:extLst>
                  <a:ext uri="{FF2B5EF4-FFF2-40B4-BE49-F238E27FC236}">
                    <a16:creationId xmlns:a16="http://schemas.microsoft.com/office/drawing/2014/main" id="{31FDA031-AFBB-D44C-94AD-4693F8A8ED22}"/>
                  </a:ext>
                </a:extLst>
              </p:cNvPr>
              <p:cNvSpPr/>
              <p:nvPr/>
            </p:nvSpPr>
            <p:spPr bwMode="auto">
              <a:xfrm>
                <a:off x="7118501" y="4572000"/>
                <a:ext cx="1200150" cy="658614"/>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rPr>
                  <a:t>Program</a:t>
                </a:r>
              </a:p>
            </p:txBody>
          </p:sp>
          <p:pic>
            <p:nvPicPr>
              <p:cNvPr id="39" name="Graphic 38">
                <a:extLst>
                  <a:ext uri="{FF2B5EF4-FFF2-40B4-BE49-F238E27FC236}">
                    <a16:creationId xmlns:a16="http://schemas.microsoft.com/office/drawing/2014/main" id="{DB697915-904E-C042-BDFC-D38704A7412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25108" y="4595877"/>
                <a:ext cx="640080" cy="640080"/>
              </a:xfrm>
              <a:prstGeom prst="rect">
                <a:avLst/>
              </a:prstGeom>
            </p:spPr>
          </p:pic>
        </p:grpSp>
      </p:grpSp>
      <p:grpSp>
        <p:nvGrpSpPr>
          <p:cNvPr id="40" name="Group 39">
            <a:extLst>
              <a:ext uri="{FF2B5EF4-FFF2-40B4-BE49-F238E27FC236}">
                <a16:creationId xmlns:a16="http://schemas.microsoft.com/office/drawing/2014/main" id="{F5E8D20D-58B2-AE44-8EEE-5665C893C81C}"/>
              </a:ext>
            </a:extLst>
          </p:cNvPr>
          <p:cNvGrpSpPr/>
          <p:nvPr/>
        </p:nvGrpSpPr>
        <p:grpSpPr>
          <a:xfrm>
            <a:off x="9116692" y="3239890"/>
            <a:ext cx="2286000" cy="749260"/>
            <a:chOff x="887787" y="3477550"/>
            <a:chExt cx="2286000" cy="749260"/>
          </a:xfrm>
        </p:grpSpPr>
        <p:sp>
          <p:nvSpPr>
            <p:cNvPr id="41" name="AutoShape 19">
              <a:extLst>
                <a:ext uri="{FF2B5EF4-FFF2-40B4-BE49-F238E27FC236}">
                  <a16:creationId xmlns:a16="http://schemas.microsoft.com/office/drawing/2014/main" id="{233F3CCC-D491-8A4E-B62C-EED5D5A3C7FE}"/>
                </a:ext>
              </a:extLst>
            </p:cNvPr>
            <p:cNvSpPr>
              <a:spLocks noChangeArrowheads="1"/>
            </p:cNvSpPr>
            <p:nvPr/>
          </p:nvSpPr>
          <p:spPr bwMode="auto">
            <a:xfrm>
              <a:off x="887787" y="3495290"/>
              <a:ext cx="2286000" cy="731520"/>
            </a:xfrm>
            <a:prstGeom prst="roundRect">
              <a:avLst/>
            </a:prstGeom>
            <a:solidFill>
              <a:srgbClr val="005692"/>
            </a:solidFill>
            <a:ln w="6350" cap="flat" cmpd="sng" algn="ctr">
              <a:solidFill>
                <a:schemeClr val="accent1"/>
              </a:solid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42" name="Group 41">
              <a:extLst>
                <a:ext uri="{FF2B5EF4-FFF2-40B4-BE49-F238E27FC236}">
                  <a16:creationId xmlns:a16="http://schemas.microsoft.com/office/drawing/2014/main" id="{73C234D1-9B38-A34A-9F3C-48558D411BAF}"/>
                </a:ext>
              </a:extLst>
            </p:cNvPr>
            <p:cNvGrpSpPr/>
            <p:nvPr/>
          </p:nvGrpSpPr>
          <p:grpSpPr>
            <a:xfrm>
              <a:off x="978350" y="3477550"/>
              <a:ext cx="1862658" cy="731520"/>
              <a:chOff x="6273056" y="3527658"/>
              <a:chExt cx="1862658" cy="731520"/>
            </a:xfrm>
          </p:grpSpPr>
          <p:sp>
            <p:nvSpPr>
              <p:cNvPr id="43" name="Rounded Rectangle 168">
                <a:extLst>
                  <a:ext uri="{FF2B5EF4-FFF2-40B4-BE49-F238E27FC236}">
                    <a16:creationId xmlns:a16="http://schemas.microsoft.com/office/drawing/2014/main" id="{B67BCA8C-98D1-8A48-893A-C9C1CCE6B5CB}"/>
                  </a:ext>
                </a:extLst>
              </p:cNvPr>
              <p:cNvSpPr/>
              <p:nvPr/>
            </p:nvSpPr>
            <p:spPr bwMode="auto">
              <a:xfrm>
                <a:off x="7118501" y="3566160"/>
                <a:ext cx="1017213" cy="658368"/>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rPr>
                  <a:t>Output</a:t>
                </a:r>
              </a:p>
            </p:txBody>
          </p:sp>
          <p:pic>
            <p:nvPicPr>
              <p:cNvPr id="44" name="Graphic 43">
                <a:extLst>
                  <a:ext uri="{FF2B5EF4-FFF2-40B4-BE49-F238E27FC236}">
                    <a16:creationId xmlns:a16="http://schemas.microsoft.com/office/drawing/2014/main" id="{7FF5AA44-3FEA-DC43-810B-C4487B82B7A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73056" y="3527658"/>
                <a:ext cx="731520" cy="731520"/>
              </a:xfrm>
              <a:prstGeom prst="rect">
                <a:avLst/>
              </a:prstGeom>
            </p:spPr>
          </p:pic>
        </p:grpSp>
      </p:grpSp>
      <p:grpSp>
        <p:nvGrpSpPr>
          <p:cNvPr id="56" name="Group 55">
            <a:extLst>
              <a:ext uri="{FF2B5EF4-FFF2-40B4-BE49-F238E27FC236}">
                <a16:creationId xmlns:a16="http://schemas.microsoft.com/office/drawing/2014/main" id="{FBFC535B-45A6-F54A-B1CE-878A37CB1358}"/>
              </a:ext>
            </a:extLst>
          </p:cNvPr>
          <p:cNvGrpSpPr/>
          <p:nvPr/>
        </p:nvGrpSpPr>
        <p:grpSpPr>
          <a:xfrm>
            <a:off x="887787" y="2483345"/>
            <a:ext cx="2286000" cy="749243"/>
            <a:chOff x="887787" y="2483345"/>
            <a:chExt cx="2286000" cy="749243"/>
          </a:xfrm>
        </p:grpSpPr>
        <p:sp>
          <p:nvSpPr>
            <p:cNvPr id="57" name="AutoShape 19">
              <a:extLst>
                <a:ext uri="{FF2B5EF4-FFF2-40B4-BE49-F238E27FC236}">
                  <a16:creationId xmlns:a16="http://schemas.microsoft.com/office/drawing/2014/main" id="{73ECAD6B-7666-0E49-8552-CA68BDECE463}"/>
                </a:ext>
              </a:extLst>
            </p:cNvPr>
            <p:cNvSpPr>
              <a:spLocks noChangeArrowheads="1"/>
            </p:cNvSpPr>
            <p:nvPr/>
          </p:nvSpPr>
          <p:spPr bwMode="auto">
            <a:xfrm>
              <a:off x="887787" y="2483345"/>
              <a:ext cx="2286000" cy="731520"/>
            </a:xfrm>
            <a:prstGeom prst="roundRect">
              <a:avLst/>
            </a:prstGeom>
            <a:solidFill>
              <a:srgbClr val="005692"/>
            </a:solidFill>
            <a:ln w="6350" cap="flat" cmpd="sng" algn="ctr">
              <a:solidFill>
                <a:schemeClr val="accent1"/>
              </a:solid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58" name="Group 57">
              <a:extLst>
                <a:ext uri="{FF2B5EF4-FFF2-40B4-BE49-F238E27FC236}">
                  <a16:creationId xmlns:a16="http://schemas.microsoft.com/office/drawing/2014/main" id="{BA7D8CB4-19E5-BB45-A383-61C8963AB693}"/>
                </a:ext>
              </a:extLst>
            </p:cNvPr>
            <p:cNvGrpSpPr/>
            <p:nvPr/>
          </p:nvGrpSpPr>
          <p:grpSpPr>
            <a:xfrm>
              <a:off x="955064" y="2501068"/>
              <a:ext cx="2068881" cy="731520"/>
              <a:chOff x="6249770" y="2551176"/>
              <a:chExt cx="2068881" cy="731520"/>
            </a:xfrm>
          </p:grpSpPr>
          <p:pic>
            <p:nvPicPr>
              <p:cNvPr id="59" name="Graphic 58">
                <a:extLst>
                  <a:ext uri="{FF2B5EF4-FFF2-40B4-BE49-F238E27FC236}">
                    <a16:creationId xmlns:a16="http://schemas.microsoft.com/office/drawing/2014/main" id="{30904F16-D6B3-AA4D-A979-98860F7CED93}"/>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49770" y="2551176"/>
                <a:ext cx="731520" cy="731520"/>
              </a:xfrm>
              <a:prstGeom prst="rect">
                <a:avLst/>
              </a:prstGeom>
            </p:spPr>
          </p:pic>
          <p:sp>
            <p:nvSpPr>
              <p:cNvPr id="60" name="Rounded Rectangle 167">
                <a:extLst>
                  <a:ext uri="{FF2B5EF4-FFF2-40B4-BE49-F238E27FC236}">
                    <a16:creationId xmlns:a16="http://schemas.microsoft.com/office/drawing/2014/main" id="{99D321DF-ADC4-3145-95AA-A20CC9974E7F}"/>
                  </a:ext>
                </a:extLst>
              </p:cNvPr>
              <p:cNvSpPr/>
              <p:nvPr/>
            </p:nvSpPr>
            <p:spPr bwMode="auto">
              <a:xfrm>
                <a:off x="7118501" y="2589536"/>
                <a:ext cx="1200150" cy="658368"/>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rPr>
                  <a:t>Data</a:t>
                </a:r>
              </a:p>
            </p:txBody>
          </p:sp>
        </p:grpSp>
      </p:grpSp>
    </p:spTree>
    <p:extLst>
      <p:ext uri="{BB962C8B-B14F-4D97-AF65-F5344CB8AC3E}">
        <p14:creationId xmlns:p14="http://schemas.microsoft.com/office/powerpoint/2010/main" val="256801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3AFC7-6630-8B3B-70C1-35DDF7A0465D}"/>
            </a:ext>
          </a:extLst>
        </p:cNvPr>
        <p:cNvGrpSpPr/>
        <p:nvPr/>
      </p:nvGrpSpPr>
      <p:grpSpPr>
        <a:xfrm>
          <a:off x="0" y="0"/>
          <a:ext cx="0" cy="0"/>
          <a:chOff x="0" y="0"/>
          <a:chExt cx="0" cy="0"/>
        </a:xfrm>
      </p:grpSpPr>
      <p:cxnSp>
        <p:nvCxnSpPr>
          <p:cNvPr id="61" name="Straight Arrow Connector 60">
            <a:extLst>
              <a:ext uri="{FF2B5EF4-FFF2-40B4-BE49-F238E27FC236}">
                <a16:creationId xmlns:a16="http://schemas.microsoft.com/office/drawing/2014/main" id="{7A7B6F59-4DB8-958B-5CD5-B8B5730778FE}"/>
              </a:ext>
            </a:extLst>
          </p:cNvPr>
          <p:cNvCxnSpPr>
            <a:cxnSpLocks/>
          </p:cNvCxnSpPr>
          <p:nvPr/>
        </p:nvCxnSpPr>
        <p:spPr>
          <a:xfrm>
            <a:off x="3357563" y="4367251"/>
            <a:ext cx="150399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808FCB1-50A7-B732-BE1E-0A4D2A6574A4}"/>
              </a:ext>
            </a:extLst>
          </p:cNvPr>
          <p:cNvCxnSpPr>
            <a:cxnSpLocks/>
          </p:cNvCxnSpPr>
          <p:nvPr/>
        </p:nvCxnSpPr>
        <p:spPr>
          <a:xfrm>
            <a:off x="7325833" y="3614520"/>
            <a:ext cx="1701853"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445932D-4304-4D61-ABB4-0EBF4D39E4B7}"/>
              </a:ext>
            </a:extLst>
          </p:cNvPr>
          <p:cNvCxnSpPr>
            <a:cxnSpLocks/>
          </p:cNvCxnSpPr>
          <p:nvPr/>
        </p:nvCxnSpPr>
        <p:spPr>
          <a:xfrm>
            <a:off x="3357563" y="2854974"/>
            <a:ext cx="150399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A23490B-0F10-EA83-823C-C3B7CBB01453}"/>
              </a:ext>
            </a:extLst>
          </p:cNvPr>
          <p:cNvSpPr/>
          <p:nvPr/>
        </p:nvSpPr>
        <p:spPr>
          <a:xfrm>
            <a:off x="5069305" y="2894983"/>
            <a:ext cx="2074445" cy="1101468"/>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17" name="Graphic 16">
            <a:extLst>
              <a:ext uri="{FF2B5EF4-FFF2-40B4-BE49-F238E27FC236}">
                <a16:creationId xmlns:a16="http://schemas.microsoft.com/office/drawing/2014/main" id="{2795A3B0-6A77-2C4F-5282-90BB869BB1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4360" y="2075611"/>
            <a:ext cx="3383280" cy="3383280"/>
          </a:xfrm>
          <a:prstGeom prst="rect">
            <a:avLst/>
          </a:prstGeom>
        </p:spPr>
      </p:pic>
      <p:sp>
        <p:nvSpPr>
          <p:cNvPr id="2" name="Title 1">
            <a:extLst>
              <a:ext uri="{FF2B5EF4-FFF2-40B4-BE49-F238E27FC236}">
                <a16:creationId xmlns:a16="http://schemas.microsoft.com/office/drawing/2014/main" id="{F0724A88-A8B3-F057-9F1E-76D15BCE11DD}"/>
              </a:ext>
            </a:extLst>
          </p:cNvPr>
          <p:cNvSpPr>
            <a:spLocks noGrp="1"/>
          </p:cNvSpPr>
          <p:nvPr>
            <p:ph type="title"/>
          </p:nvPr>
        </p:nvSpPr>
        <p:spPr/>
        <p:txBody>
          <a:bodyPr/>
          <a:lstStyle/>
          <a:p>
            <a:r>
              <a:rPr lang="es-ES" dirty="0" err="1"/>
              <a:t>Traditional</a:t>
            </a:r>
            <a:r>
              <a:rPr lang="es-ES" dirty="0"/>
              <a:t> </a:t>
            </a:r>
            <a:r>
              <a:rPr lang="en-US" dirty="0"/>
              <a:t>Programming</a:t>
            </a:r>
          </a:p>
        </p:txBody>
      </p:sp>
      <p:sp>
        <p:nvSpPr>
          <p:cNvPr id="4" name="TextBox 3">
            <a:extLst>
              <a:ext uri="{FF2B5EF4-FFF2-40B4-BE49-F238E27FC236}">
                <a16:creationId xmlns:a16="http://schemas.microsoft.com/office/drawing/2014/main" id="{D5EDA8E8-ACCE-67DD-BF64-1067D07CD591}"/>
              </a:ext>
            </a:extLst>
          </p:cNvPr>
          <p:cNvSpPr txBox="1"/>
          <p:nvPr/>
        </p:nvSpPr>
        <p:spPr>
          <a:xfrm>
            <a:off x="3912839" y="1626819"/>
            <a:ext cx="4366324" cy="523220"/>
          </a:xfrm>
          <a:prstGeom prst="rect">
            <a:avLst/>
          </a:prstGeom>
        </p:spPr>
        <p:txBody>
          <a:bodyPr vert="horz" wrap="none" lIns="91440" tIns="45720" rIns="91440" bIns="45720" rtlCol="0">
            <a:spAutoFit/>
          </a:bodyPr>
          <a:lstStyle/>
          <a:p>
            <a:pPr marL="0" marR="0" lvl="0" indent="0" algn="ctr" defTabSz="1490432" rtl="0" eaLnBrk="1" fontAlgn="auto" latinLnBrk="0" hangingPunct="1">
              <a:lnSpc>
                <a:spcPct val="100000"/>
              </a:lnSpc>
              <a:spcBef>
                <a:spcPct val="20000"/>
              </a:spcBef>
              <a:spcAft>
                <a:spcPts val="0"/>
              </a:spcAft>
              <a:buClr>
                <a:prstClr val="white"/>
              </a:buClr>
              <a:buSzPct val="75000"/>
              <a:buFontTx/>
              <a:buNone/>
              <a:tabLst/>
              <a:defRPr/>
            </a:pPr>
            <a:r>
              <a:rPr kumimoji="0" lang="es-ES" sz="2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Programación Tradicional</a:t>
            </a:r>
          </a:p>
        </p:txBody>
      </p:sp>
      <p:sp>
        <p:nvSpPr>
          <p:cNvPr id="27" name="TextBox 26">
            <a:extLst>
              <a:ext uri="{FF2B5EF4-FFF2-40B4-BE49-F238E27FC236}">
                <a16:creationId xmlns:a16="http://schemas.microsoft.com/office/drawing/2014/main" id="{0F04FC0F-0543-A0AB-56F6-49F615BADE3C}"/>
              </a:ext>
            </a:extLst>
          </p:cNvPr>
          <p:cNvSpPr txBox="1"/>
          <p:nvPr/>
        </p:nvSpPr>
        <p:spPr>
          <a:xfrm>
            <a:off x="5343230" y="3299916"/>
            <a:ext cx="1505540" cy="369332"/>
          </a:xfrm>
          <a:prstGeom prst="rect">
            <a:avLst/>
          </a:prstGeom>
        </p:spPr>
        <p:txBody>
          <a:bodyPr vert="horz" wrap="none" lIns="91440" tIns="45720" rIns="91440" bIns="45720" rtlCol="0">
            <a:spAutoFit/>
          </a:bodyPr>
          <a:lstStyle/>
          <a:p>
            <a:pPr marL="0" marR="0" lvl="0" indent="0" algn="l" defTabSz="1490432" rtl="0" eaLnBrk="1" fontAlgn="auto" latinLnBrk="0" hangingPunct="1">
              <a:lnSpc>
                <a:spcPct val="100000"/>
              </a:lnSpc>
              <a:spcBef>
                <a:spcPct val="20000"/>
              </a:spcBef>
              <a:spcAft>
                <a:spcPts val="0"/>
              </a:spcAft>
              <a:buClr>
                <a:prstClr val="white"/>
              </a:buClr>
              <a:buSzPct val="75000"/>
              <a:buFontTx/>
              <a:buNone/>
              <a:tabLst/>
              <a:defRPr/>
            </a:pPr>
            <a:r>
              <a:rPr kumimoji="0" lang="es-E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COMPUTER</a:t>
            </a:r>
          </a:p>
        </p:txBody>
      </p:sp>
      <p:grpSp>
        <p:nvGrpSpPr>
          <p:cNvPr id="35" name="Group 34">
            <a:extLst>
              <a:ext uri="{FF2B5EF4-FFF2-40B4-BE49-F238E27FC236}">
                <a16:creationId xmlns:a16="http://schemas.microsoft.com/office/drawing/2014/main" id="{FD5C982C-335E-CAB0-777F-E8AA9F92B40B}"/>
              </a:ext>
            </a:extLst>
          </p:cNvPr>
          <p:cNvGrpSpPr/>
          <p:nvPr/>
        </p:nvGrpSpPr>
        <p:grpSpPr>
          <a:xfrm>
            <a:off x="887787" y="3996451"/>
            <a:ext cx="2286000" cy="731520"/>
            <a:chOff x="887787" y="4475981"/>
            <a:chExt cx="2286000" cy="731520"/>
          </a:xfrm>
        </p:grpSpPr>
        <p:sp>
          <p:nvSpPr>
            <p:cNvPr id="36" name="AutoShape 19">
              <a:extLst>
                <a:ext uri="{FF2B5EF4-FFF2-40B4-BE49-F238E27FC236}">
                  <a16:creationId xmlns:a16="http://schemas.microsoft.com/office/drawing/2014/main" id="{D9AD04C9-1DDB-C3D9-B0CC-21A74359A9B2}"/>
                </a:ext>
              </a:extLst>
            </p:cNvPr>
            <p:cNvSpPr>
              <a:spLocks noChangeArrowheads="1"/>
            </p:cNvSpPr>
            <p:nvPr/>
          </p:nvSpPr>
          <p:spPr bwMode="auto">
            <a:xfrm>
              <a:off x="887787" y="4475981"/>
              <a:ext cx="2286000" cy="731520"/>
            </a:xfrm>
            <a:prstGeom prst="roundRect">
              <a:avLst/>
            </a:prstGeom>
            <a:solidFill>
              <a:srgbClr val="005692"/>
            </a:solidFill>
            <a:ln w="6350" cap="flat" cmpd="sng" algn="ctr">
              <a:solidFill>
                <a:schemeClr val="accent1"/>
              </a:solid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37" name="Group 36">
              <a:extLst>
                <a:ext uri="{FF2B5EF4-FFF2-40B4-BE49-F238E27FC236}">
                  <a16:creationId xmlns:a16="http://schemas.microsoft.com/office/drawing/2014/main" id="{089C4E05-A874-369B-DBD9-6D9BCC7F1CC8}"/>
                </a:ext>
              </a:extLst>
            </p:cNvPr>
            <p:cNvGrpSpPr/>
            <p:nvPr/>
          </p:nvGrpSpPr>
          <p:grpSpPr>
            <a:xfrm>
              <a:off x="1030402" y="4521892"/>
              <a:ext cx="1993543" cy="663957"/>
              <a:chOff x="6325108" y="4572000"/>
              <a:chExt cx="1993543" cy="663957"/>
            </a:xfrm>
          </p:grpSpPr>
          <p:sp>
            <p:nvSpPr>
              <p:cNvPr id="38" name="Rounded Rectangle 167">
                <a:extLst>
                  <a:ext uri="{FF2B5EF4-FFF2-40B4-BE49-F238E27FC236}">
                    <a16:creationId xmlns:a16="http://schemas.microsoft.com/office/drawing/2014/main" id="{8E34D124-A0E4-FA7F-AF7F-889A06364055}"/>
                  </a:ext>
                </a:extLst>
              </p:cNvPr>
              <p:cNvSpPr/>
              <p:nvPr/>
            </p:nvSpPr>
            <p:spPr bwMode="auto">
              <a:xfrm>
                <a:off x="7118501" y="4572000"/>
                <a:ext cx="1200150" cy="658614"/>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rPr>
                  <a:t>Program</a:t>
                </a:r>
              </a:p>
            </p:txBody>
          </p:sp>
          <p:pic>
            <p:nvPicPr>
              <p:cNvPr id="39" name="Graphic 38">
                <a:extLst>
                  <a:ext uri="{FF2B5EF4-FFF2-40B4-BE49-F238E27FC236}">
                    <a16:creationId xmlns:a16="http://schemas.microsoft.com/office/drawing/2014/main" id="{B094DF5B-134D-3A0E-8DBB-6C148C090F2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25108" y="4595877"/>
                <a:ext cx="640080" cy="640080"/>
              </a:xfrm>
              <a:prstGeom prst="rect">
                <a:avLst/>
              </a:prstGeom>
            </p:spPr>
          </p:pic>
        </p:grpSp>
      </p:grpSp>
      <p:grpSp>
        <p:nvGrpSpPr>
          <p:cNvPr id="40" name="Group 39">
            <a:extLst>
              <a:ext uri="{FF2B5EF4-FFF2-40B4-BE49-F238E27FC236}">
                <a16:creationId xmlns:a16="http://schemas.microsoft.com/office/drawing/2014/main" id="{C65CAC11-5493-BD18-A1C3-3B96165566E9}"/>
              </a:ext>
            </a:extLst>
          </p:cNvPr>
          <p:cNvGrpSpPr/>
          <p:nvPr/>
        </p:nvGrpSpPr>
        <p:grpSpPr>
          <a:xfrm>
            <a:off x="9116692" y="3239890"/>
            <a:ext cx="2286000" cy="749260"/>
            <a:chOff x="887787" y="3477550"/>
            <a:chExt cx="2286000" cy="749260"/>
          </a:xfrm>
        </p:grpSpPr>
        <p:sp>
          <p:nvSpPr>
            <p:cNvPr id="41" name="AutoShape 19">
              <a:extLst>
                <a:ext uri="{FF2B5EF4-FFF2-40B4-BE49-F238E27FC236}">
                  <a16:creationId xmlns:a16="http://schemas.microsoft.com/office/drawing/2014/main" id="{ED667828-1E71-BBE0-FD45-55A0D2EA5182}"/>
                </a:ext>
              </a:extLst>
            </p:cNvPr>
            <p:cNvSpPr>
              <a:spLocks noChangeArrowheads="1"/>
            </p:cNvSpPr>
            <p:nvPr/>
          </p:nvSpPr>
          <p:spPr bwMode="auto">
            <a:xfrm>
              <a:off x="887787" y="3495290"/>
              <a:ext cx="2286000" cy="731520"/>
            </a:xfrm>
            <a:prstGeom prst="roundRect">
              <a:avLst/>
            </a:prstGeom>
            <a:solidFill>
              <a:srgbClr val="005692"/>
            </a:solidFill>
            <a:ln w="6350" cap="flat" cmpd="sng" algn="ctr">
              <a:solidFill>
                <a:schemeClr val="accent1"/>
              </a:solid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42" name="Group 41">
              <a:extLst>
                <a:ext uri="{FF2B5EF4-FFF2-40B4-BE49-F238E27FC236}">
                  <a16:creationId xmlns:a16="http://schemas.microsoft.com/office/drawing/2014/main" id="{7176005D-894A-B341-E217-63160E56EFCC}"/>
                </a:ext>
              </a:extLst>
            </p:cNvPr>
            <p:cNvGrpSpPr/>
            <p:nvPr/>
          </p:nvGrpSpPr>
          <p:grpSpPr>
            <a:xfrm>
              <a:off x="978350" y="3477550"/>
              <a:ext cx="1862658" cy="731520"/>
              <a:chOff x="6273056" y="3527658"/>
              <a:chExt cx="1862658" cy="731520"/>
            </a:xfrm>
          </p:grpSpPr>
          <p:sp>
            <p:nvSpPr>
              <p:cNvPr id="43" name="Rounded Rectangle 168">
                <a:extLst>
                  <a:ext uri="{FF2B5EF4-FFF2-40B4-BE49-F238E27FC236}">
                    <a16:creationId xmlns:a16="http://schemas.microsoft.com/office/drawing/2014/main" id="{960C7EC9-04FA-1F88-BE74-A41F3C86B0D8}"/>
                  </a:ext>
                </a:extLst>
              </p:cNvPr>
              <p:cNvSpPr/>
              <p:nvPr/>
            </p:nvSpPr>
            <p:spPr bwMode="auto">
              <a:xfrm>
                <a:off x="7118501" y="3566160"/>
                <a:ext cx="1017213" cy="658368"/>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rPr>
                  <a:t>Output</a:t>
                </a:r>
              </a:p>
            </p:txBody>
          </p:sp>
          <p:pic>
            <p:nvPicPr>
              <p:cNvPr id="44" name="Graphic 43">
                <a:extLst>
                  <a:ext uri="{FF2B5EF4-FFF2-40B4-BE49-F238E27FC236}">
                    <a16:creationId xmlns:a16="http://schemas.microsoft.com/office/drawing/2014/main" id="{92866077-4B82-B828-A05F-1A5CDF028E9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73056" y="3527658"/>
                <a:ext cx="731520" cy="731520"/>
              </a:xfrm>
              <a:prstGeom prst="rect">
                <a:avLst/>
              </a:prstGeom>
            </p:spPr>
          </p:pic>
        </p:grpSp>
      </p:grpSp>
      <p:grpSp>
        <p:nvGrpSpPr>
          <p:cNvPr id="56" name="Group 55">
            <a:extLst>
              <a:ext uri="{FF2B5EF4-FFF2-40B4-BE49-F238E27FC236}">
                <a16:creationId xmlns:a16="http://schemas.microsoft.com/office/drawing/2014/main" id="{5E166BA3-D77C-4852-72C7-14E69E8012E6}"/>
              </a:ext>
            </a:extLst>
          </p:cNvPr>
          <p:cNvGrpSpPr/>
          <p:nvPr/>
        </p:nvGrpSpPr>
        <p:grpSpPr>
          <a:xfrm>
            <a:off x="887787" y="2483345"/>
            <a:ext cx="2286000" cy="749243"/>
            <a:chOff x="887787" y="2483345"/>
            <a:chExt cx="2286000" cy="749243"/>
          </a:xfrm>
        </p:grpSpPr>
        <p:sp>
          <p:nvSpPr>
            <p:cNvPr id="57" name="AutoShape 19">
              <a:extLst>
                <a:ext uri="{FF2B5EF4-FFF2-40B4-BE49-F238E27FC236}">
                  <a16:creationId xmlns:a16="http://schemas.microsoft.com/office/drawing/2014/main" id="{4E11198B-0E82-2632-EB59-BB4272C2640F}"/>
                </a:ext>
              </a:extLst>
            </p:cNvPr>
            <p:cNvSpPr>
              <a:spLocks noChangeArrowheads="1"/>
            </p:cNvSpPr>
            <p:nvPr/>
          </p:nvSpPr>
          <p:spPr bwMode="auto">
            <a:xfrm>
              <a:off x="887787" y="2483345"/>
              <a:ext cx="2286000" cy="731520"/>
            </a:xfrm>
            <a:prstGeom prst="roundRect">
              <a:avLst/>
            </a:prstGeom>
            <a:solidFill>
              <a:srgbClr val="005692"/>
            </a:solidFill>
            <a:ln w="6350" cap="flat" cmpd="sng" algn="ctr">
              <a:solidFill>
                <a:schemeClr val="accent1"/>
              </a:solid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58" name="Group 57">
              <a:extLst>
                <a:ext uri="{FF2B5EF4-FFF2-40B4-BE49-F238E27FC236}">
                  <a16:creationId xmlns:a16="http://schemas.microsoft.com/office/drawing/2014/main" id="{4B810E9D-68BF-47AD-1E29-31A82B523FFE}"/>
                </a:ext>
              </a:extLst>
            </p:cNvPr>
            <p:cNvGrpSpPr/>
            <p:nvPr/>
          </p:nvGrpSpPr>
          <p:grpSpPr>
            <a:xfrm>
              <a:off x="955064" y="2501068"/>
              <a:ext cx="2068881" cy="731520"/>
              <a:chOff x="6249770" y="2551176"/>
              <a:chExt cx="2068881" cy="731520"/>
            </a:xfrm>
          </p:grpSpPr>
          <p:pic>
            <p:nvPicPr>
              <p:cNvPr id="59" name="Graphic 58">
                <a:extLst>
                  <a:ext uri="{FF2B5EF4-FFF2-40B4-BE49-F238E27FC236}">
                    <a16:creationId xmlns:a16="http://schemas.microsoft.com/office/drawing/2014/main" id="{F49F700E-8B13-6A96-5154-6241F6182C2F}"/>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49770" y="2551176"/>
                <a:ext cx="731520" cy="731520"/>
              </a:xfrm>
              <a:prstGeom prst="rect">
                <a:avLst/>
              </a:prstGeom>
            </p:spPr>
          </p:pic>
          <p:sp>
            <p:nvSpPr>
              <p:cNvPr id="60" name="Rounded Rectangle 167">
                <a:extLst>
                  <a:ext uri="{FF2B5EF4-FFF2-40B4-BE49-F238E27FC236}">
                    <a16:creationId xmlns:a16="http://schemas.microsoft.com/office/drawing/2014/main" id="{B917DDDB-AA13-AC06-995F-D83634B4DD99}"/>
                  </a:ext>
                </a:extLst>
              </p:cNvPr>
              <p:cNvSpPr/>
              <p:nvPr/>
            </p:nvSpPr>
            <p:spPr bwMode="auto">
              <a:xfrm>
                <a:off x="7118501" y="2589536"/>
                <a:ext cx="1200150" cy="658368"/>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rPr>
                  <a:t>Data</a:t>
                </a:r>
              </a:p>
            </p:txBody>
          </p:sp>
        </p:grpSp>
      </p:grpSp>
    </p:spTree>
    <p:extLst>
      <p:ext uri="{BB962C8B-B14F-4D97-AF65-F5344CB8AC3E}">
        <p14:creationId xmlns:p14="http://schemas.microsoft.com/office/powerpoint/2010/main" val="164365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nodeType="withEffect">
                                  <p:stCondLst>
                                    <p:cond delay="0"/>
                                  </p:stCondLst>
                                  <p:childTnLst>
                                    <p:animMotion origin="layout" path="M 0.00105 0.00463 L 0.06797 0.04444 C 0.08191 0.05347 0.25274 0.17454 0.33933 0.1794 C 0.42553 0.18426 0.53711 0.11134 0.5875 0.07361 C 0.61472 0.0287 0.65482 -0.08889 0.67735 -0.10185 " pathEditMode="relative" rAng="0" ptsTypes="AAAAA">
                                      <p:cBhvr>
                                        <p:cTn id="6" dur="2000" fill="hold"/>
                                        <p:tgtEl>
                                          <p:spTgt spid="35"/>
                                        </p:tgtEl>
                                        <p:attrNameLst>
                                          <p:attrName>ppt_x</p:attrName>
                                          <p:attrName>ppt_y</p:attrName>
                                        </p:attrNameLst>
                                      </p:cBhvr>
                                      <p:rCtr x="33815" y="3426"/>
                                    </p:animMotion>
                                  </p:childTnLst>
                                </p:cTn>
                              </p:par>
                              <p:par>
                                <p:cTn id="7" presetID="44" presetClass="path" presetSubtype="0" accel="50000" decel="50000" fill="hold" nodeType="withEffect">
                                  <p:stCondLst>
                                    <p:cond delay="0"/>
                                  </p:stCondLst>
                                  <p:childTnLst>
                                    <p:animMotion origin="layout" path="M 1.66667E-6 3.33333E-6 C 0.02252 -0.01297 -0.1194 -0.10787 -0.14271 -0.1176 C -0.15534 -0.12454 -0.27722 -0.20949 -0.34583 -0.2 C -0.41458 -0.19074 -0.5306 -0.07986 -0.55482 -0.06181 C -0.57383 -0.03866 -0.69636 0.09953 -0.67396 0.11342 " pathEditMode="relative" rAng="0" ptsTypes="AAAAA">
                                      <p:cBhvr>
                                        <p:cTn id="8" dur="2000" fill="hold"/>
                                        <p:tgtEl>
                                          <p:spTgt spid="40"/>
                                        </p:tgtEl>
                                        <p:attrNameLst>
                                          <p:attrName>ppt_x</p:attrName>
                                          <p:attrName>ppt_y</p:attrName>
                                        </p:attrNameLst>
                                      </p:cBhvr>
                                      <p:rCtr x="-33711" y="-4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Arrow Connector 70">
            <a:extLst>
              <a:ext uri="{FF2B5EF4-FFF2-40B4-BE49-F238E27FC236}">
                <a16:creationId xmlns:a16="http://schemas.microsoft.com/office/drawing/2014/main" id="{B340BCCB-5926-1048-B672-1AFB67A812A2}"/>
              </a:ext>
            </a:extLst>
          </p:cNvPr>
          <p:cNvCxnSpPr>
            <a:cxnSpLocks/>
          </p:cNvCxnSpPr>
          <p:nvPr/>
        </p:nvCxnSpPr>
        <p:spPr>
          <a:xfrm>
            <a:off x="3357563" y="4367251"/>
            <a:ext cx="150399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772E710-DBFD-8C49-BF99-7502E69CFF6D}"/>
              </a:ext>
            </a:extLst>
          </p:cNvPr>
          <p:cNvCxnSpPr>
            <a:cxnSpLocks/>
          </p:cNvCxnSpPr>
          <p:nvPr/>
        </p:nvCxnSpPr>
        <p:spPr>
          <a:xfrm>
            <a:off x="7325833" y="3614520"/>
            <a:ext cx="1701853"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EC0C9F5-FFC7-41F6-924A-C86EA159601A}"/>
              </a:ext>
            </a:extLst>
          </p:cNvPr>
          <p:cNvSpPr/>
          <p:nvPr/>
        </p:nvSpPr>
        <p:spPr>
          <a:xfrm>
            <a:off x="5069305" y="2894983"/>
            <a:ext cx="2074445" cy="1101468"/>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17" name="Graphic 16">
            <a:extLst>
              <a:ext uri="{FF2B5EF4-FFF2-40B4-BE49-F238E27FC236}">
                <a16:creationId xmlns:a16="http://schemas.microsoft.com/office/drawing/2014/main" id="{8D1A5875-CCE0-4540-BF4F-576C18F4F9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4360" y="2073804"/>
            <a:ext cx="3383280" cy="3383280"/>
          </a:xfrm>
          <a:prstGeom prst="rect">
            <a:avLst/>
          </a:prstGeom>
        </p:spPr>
      </p:pic>
      <p:sp>
        <p:nvSpPr>
          <p:cNvPr id="2" name="Title 1"/>
          <p:cNvSpPr>
            <a:spLocks noGrp="1"/>
          </p:cNvSpPr>
          <p:nvPr>
            <p:ph type="title"/>
          </p:nvPr>
        </p:nvSpPr>
        <p:spPr/>
        <p:txBody>
          <a:bodyPr/>
          <a:lstStyle/>
          <a:p>
            <a:r>
              <a:rPr lang="es-ES" dirty="0"/>
              <a:t>Machine Learning</a:t>
            </a:r>
          </a:p>
        </p:txBody>
      </p:sp>
      <p:sp>
        <p:nvSpPr>
          <p:cNvPr id="4" name="TextBox 3"/>
          <p:cNvSpPr txBox="1"/>
          <p:nvPr/>
        </p:nvSpPr>
        <p:spPr>
          <a:xfrm>
            <a:off x="4572189" y="1626819"/>
            <a:ext cx="3047629" cy="523220"/>
          </a:xfrm>
          <a:prstGeom prst="rect">
            <a:avLst/>
          </a:prstGeom>
        </p:spPr>
        <p:txBody>
          <a:bodyPr vert="horz" wrap="none" lIns="91440" tIns="45720" rIns="91440" bIns="45720" rtlCol="0">
            <a:spAutoFit/>
          </a:bodyPr>
          <a:lstStyle/>
          <a:p>
            <a:pPr marL="0" marR="0" lvl="0" indent="0" algn="ctr" defTabSz="1490432" rtl="0" eaLnBrk="1" fontAlgn="auto" latinLnBrk="0" hangingPunct="1">
              <a:lnSpc>
                <a:spcPct val="100000"/>
              </a:lnSpc>
              <a:spcBef>
                <a:spcPct val="20000"/>
              </a:spcBef>
              <a:spcAft>
                <a:spcPts val="0"/>
              </a:spcAft>
              <a:buClr>
                <a:prstClr val="white"/>
              </a:buClr>
              <a:buSzPct val="75000"/>
              <a:buFontTx/>
              <a:buNone/>
              <a:tabLst/>
              <a:defRPr/>
            </a:pPr>
            <a:r>
              <a:rPr kumimoji="0" lang="es-ES" sz="2800" b="0" i="0" u="none" strike="noStrike" kern="1200" cap="none" spc="0" normalizeH="0" baseline="0" noProof="0">
                <a:ln>
                  <a:noFill/>
                </a:ln>
                <a:solidFill>
                  <a:prstClr val="white"/>
                </a:solidFill>
                <a:effectLst/>
                <a:uLnTx/>
                <a:uFillTx/>
                <a:latin typeface="Arial" pitchFamily="34" charset="0"/>
                <a:ea typeface="+mn-ea"/>
                <a:cs typeface="Arial" pitchFamily="34" charset="0"/>
              </a:rPr>
              <a:t>Machine Learning</a:t>
            </a:r>
          </a:p>
        </p:txBody>
      </p:sp>
      <p:sp>
        <p:nvSpPr>
          <p:cNvPr id="27" name="TextBox 26"/>
          <p:cNvSpPr txBox="1"/>
          <p:nvPr/>
        </p:nvSpPr>
        <p:spPr>
          <a:xfrm>
            <a:off x="5343230" y="3299916"/>
            <a:ext cx="1505540" cy="369332"/>
          </a:xfrm>
          <a:prstGeom prst="rect">
            <a:avLst/>
          </a:prstGeom>
        </p:spPr>
        <p:txBody>
          <a:bodyPr vert="horz" wrap="none" lIns="91440" tIns="45720" rIns="91440" bIns="45720" rtlCol="0">
            <a:spAutoFit/>
          </a:bodyPr>
          <a:lstStyle/>
          <a:p>
            <a:pPr marL="0" marR="0" lvl="0" indent="0" algn="l" defTabSz="1490432" rtl="0" eaLnBrk="1" fontAlgn="auto" latinLnBrk="0" hangingPunct="1">
              <a:lnSpc>
                <a:spcPct val="100000"/>
              </a:lnSpc>
              <a:spcBef>
                <a:spcPct val="20000"/>
              </a:spcBef>
              <a:spcAft>
                <a:spcPts val="0"/>
              </a:spcAft>
              <a:buClr>
                <a:prstClr val="white"/>
              </a:buClr>
              <a:buSzPct val="75000"/>
              <a:buFontTx/>
              <a:buNone/>
              <a:tabLst/>
              <a:defRPr/>
            </a:pPr>
            <a:r>
              <a:rPr kumimoji="0" lang="es-ES" sz="1800" b="0" i="0" u="none" strike="noStrike" kern="1200" cap="none" spc="0" normalizeH="0" baseline="0" noProof="0">
                <a:ln>
                  <a:noFill/>
                </a:ln>
                <a:solidFill>
                  <a:prstClr val="white"/>
                </a:solidFill>
                <a:effectLst/>
                <a:uLnTx/>
                <a:uFillTx/>
                <a:latin typeface="Arial" pitchFamily="34" charset="0"/>
                <a:ea typeface="+mn-ea"/>
                <a:cs typeface="Arial" pitchFamily="34" charset="0"/>
              </a:rPr>
              <a:t>COMPUTER</a:t>
            </a:r>
          </a:p>
        </p:txBody>
      </p:sp>
      <p:grpSp>
        <p:nvGrpSpPr>
          <p:cNvPr id="34" name="Group 33">
            <a:extLst>
              <a:ext uri="{FF2B5EF4-FFF2-40B4-BE49-F238E27FC236}">
                <a16:creationId xmlns:a16="http://schemas.microsoft.com/office/drawing/2014/main" id="{C88A01A1-F8BD-724F-BF4F-A19948D2F4C7}"/>
              </a:ext>
            </a:extLst>
          </p:cNvPr>
          <p:cNvGrpSpPr/>
          <p:nvPr/>
        </p:nvGrpSpPr>
        <p:grpSpPr>
          <a:xfrm>
            <a:off x="9116692" y="3254928"/>
            <a:ext cx="2286000" cy="731520"/>
            <a:chOff x="887787" y="4475981"/>
            <a:chExt cx="2286000" cy="731520"/>
          </a:xfrm>
        </p:grpSpPr>
        <p:sp>
          <p:nvSpPr>
            <p:cNvPr id="45" name="AutoShape 19">
              <a:extLst>
                <a:ext uri="{FF2B5EF4-FFF2-40B4-BE49-F238E27FC236}">
                  <a16:creationId xmlns:a16="http://schemas.microsoft.com/office/drawing/2014/main" id="{6BBF3C04-2A93-0448-961E-98F9897E9757}"/>
                </a:ext>
              </a:extLst>
            </p:cNvPr>
            <p:cNvSpPr>
              <a:spLocks noChangeArrowheads="1"/>
            </p:cNvSpPr>
            <p:nvPr/>
          </p:nvSpPr>
          <p:spPr bwMode="auto">
            <a:xfrm>
              <a:off x="887787" y="4475981"/>
              <a:ext cx="2286000" cy="731520"/>
            </a:xfrm>
            <a:prstGeom prst="roundRect">
              <a:avLst/>
            </a:prstGeom>
            <a:solidFill>
              <a:srgbClr val="005692"/>
            </a:solidFill>
            <a:ln w="6350" cap="flat" cmpd="sng" algn="ctr">
              <a:solidFill>
                <a:schemeClr val="accent1"/>
              </a:solid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46" name="Group 45">
              <a:extLst>
                <a:ext uri="{FF2B5EF4-FFF2-40B4-BE49-F238E27FC236}">
                  <a16:creationId xmlns:a16="http://schemas.microsoft.com/office/drawing/2014/main" id="{1687F038-AD7F-A349-8C4D-A35A3B8D37B4}"/>
                </a:ext>
              </a:extLst>
            </p:cNvPr>
            <p:cNvGrpSpPr/>
            <p:nvPr/>
          </p:nvGrpSpPr>
          <p:grpSpPr>
            <a:xfrm>
              <a:off x="1030402" y="4521892"/>
              <a:ext cx="1993543" cy="663957"/>
              <a:chOff x="6325108" y="4572000"/>
              <a:chExt cx="1993543" cy="663957"/>
            </a:xfrm>
          </p:grpSpPr>
          <p:sp>
            <p:nvSpPr>
              <p:cNvPr id="47" name="Rounded Rectangle 167">
                <a:extLst>
                  <a:ext uri="{FF2B5EF4-FFF2-40B4-BE49-F238E27FC236}">
                    <a16:creationId xmlns:a16="http://schemas.microsoft.com/office/drawing/2014/main" id="{34DBD657-6D7A-2241-BB52-01D36C6AF4F7}"/>
                  </a:ext>
                </a:extLst>
              </p:cNvPr>
              <p:cNvSpPr/>
              <p:nvPr/>
            </p:nvSpPr>
            <p:spPr bwMode="auto">
              <a:xfrm>
                <a:off x="7118501" y="4572000"/>
                <a:ext cx="1200150" cy="658614"/>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err="1">
                    <a:ln>
                      <a:noFill/>
                    </a:ln>
                    <a:solidFill>
                      <a:prstClr val="white"/>
                    </a:solidFill>
                    <a:effectLst/>
                    <a:uLnTx/>
                    <a:uFillTx/>
                    <a:latin typeface="Arial" pitchFamily="34" charset="0"/>
                    <a:ea typeface="+mn-ea"/>
                    <a:cs typeface="Arial" pitchFamily="34" charset="0"/>
                  </a:rPr>
                  <a:t>Model</a:t>
                </a:r>
                <a:endPar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48" name="Graphic 47">
                <a:extLst>
                  <a:ext uri="{FF2B5EF4-FFF2-40B4-BE49-F238E27FC236}">
                    <a16:creationId xmlns:a16="http://schemas.microsoft.com/office/drawing/2014/main" id="{730F95FE-D5A5-7E45-8626-4A8DD10811C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25108" y="4595877"/>
                <a:ext cx="640080" cy="640080"/>
              </a:xfrm>
              <a:prstGeom prst="rect">
                <a:avLst/>
              </a:prstGeom>
            </p:spPr>
          </p:pic>
        </p:grpSp>
      </p:grpSp>
      <p:grpSp>
        <p:nvGrpSpPr>
          <p:cNvPr id="49" name="Group 48">
            <a:extLst>
              <a:ext uri="{FF2B5EF4-FFF2-40B4-BE49-F238E27FC236}">
                <a16:creationId xmlns:a16="http://schemas.microsoft.com/office/drawing/2014/main" id="{3B4E479F-FEA8-DD4F-99D5-A16E90F6C4C4}"/>
              </a:ext>
            </a:extLst>
          </p:cNvPr>
          <p:cNvGrpSpPr/>
          <p:nvPr/>
        </p:nvGrpSpPr>
        <p:grpSpPr>
          <a:xfrm>
            <a:off x="876351" y="3999241"/>
            <a:ext cx="2286000" cy="749260"/>
            <a:chOff x="887787" y="3477550"/>
            <a:chExt cx="2286000" cy="749260"/>
          </a:xfrm>
        </p:grpSpPr>
        <p:sp>
          <p:nvSpPr>
            <p:cNvPr id="50" name="AutoShape 19">
              <a:extLst>
                <a:ext uri="{FF2B5EF4-FFF2-40B4-BE49-F238E27FC236}">
                  <a16:creationId xmlns:a16="http://schemas.microsoft.com/office/drawing/2014/main" id="{0ED24C03-D81F-5148-BCE0-5AFF1CDF2A80}"/>
                </a:ext>
              </a:extLst>
            </p:cNvPr>
            <p:cNvSpPr>
              <a:spLocks noChangeArrowheads="1"/>
            </p:cNvSpPr>
            <p:nvPr/>
          </p:nvSpPr>
          <p:spPr bwMode="auto">
            <a:xfrm>
              <a:off x="887787" y="3495290"/>
              <a:ext cx="2286000" cy="731520"/>
            </a:xfrm>
            <a:prstGeom prst="roundRect">
              <a:avLst/>
            </a:prstGeom>
            <a:solidFill>
              <a:srgbClr val="005692"/>
            </a:solidFill>
            <a:ln w="6350" cap="flat" cmpd="sng" algn="ctr">
              <a:solidFill>
                <a:schemeClr val="accent1"/>
              </a:solid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51" name="Group 50">
              <a:extLst>
                <a:ext uri="{FF2B5EF4-FFF2-40B4-BE49-F238E27FC236}">
                  <a16:creationId xmlns:a16="http://schemas.microsoft.com/office/drawing/2014/main" id="{F00DB627-FF64-1B41-AE2F-D298A139350A}"/>
                </a:ext>
              </a:extLst>
            </p:cNvPr>
            <p:cNvGrpSpPr/>
            <p:nvPr/>
          </p:nvGrpSpPr>
          <p:grpSpPr>
            <a:xfrm>
              <a:off x="978350" y="3477550"/>
              <a:ext cx="1862658" cy="731520"/>
              <a:chOff x="6273056" y="3527658"/>
              <a:chExt cx="1862658" cy="731520"/>
            </a:xfrm>
          </p:grpSpPr>
          <p:sp>
            <p:nvSpPr>
              <p:cNvPr id="52" name="Rounded Rectangle 168">
                <a:extLst>
                  <a:ext uri="{FF2B5EF4-FFF2-40B4-BE49-F238E27FC236}">
                    <a16:creationId xmlns:a16="http://schemas.microsoft.com/office/drawing/2014/main" id="{B9C2160A-DC67-9E4E-BA13-DC33E5E7D65D}"/>
                  </a:ext>
                </a:extLst>
              </p:cNvPr>
              <p:cNvSpPr/>
              <p:nvPr/>
            </p:nvSpPr>
            <p:spPr bwMode="auto">
              <a:xfrm>
                <a:off x="7118501" y="3566160"/>
                <a:ext cx="1017213" cy="658368"/>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rPr>
                  <a:t>Output</a:t>
                </a:r>
              </a:p>
            </p:txBody>
          </p:sp>
          <p:pic>
            <p:nvPicPr>
              <p:cNvPr id="53" name="Graphic 52">
                <a:extLst>
                  <a:ext uri="{FF2B5EF4-FFF2-40B4-BE49-F238E27FC236}">
                    <a16:creationId xmlns:a16="http://schemas.microsoft.com/office/drawing/2014/main" id="{DE08796D-E6CA-834F-BC91-6C47E8D11BC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273056" y="3527658"/>
                <a:ext cx="731520" cy="731520"/>
              </a:xfrm>
              <a:prstGeom prst="rect">
                <a:avLst/>
              </a:prstGeom>
            </p:spPr>
          </p:pic>
        </p:grpSp>
      </p:grpSp>
      <p:grpSp>
        <p:nvGrpSpPr>
          <p:cNvPr id="54" name="Group 53">
            <a:extLst>
              <a:ext uri="{FF2B5EF4-FFF2-40B4-BE49-F238E27FC236}">
                <a16:creationId xmlns:a16="http://schemas.microsoft.com/office/drawing/2014/main" id="{98F07952-D500-2846-A94B-70E0BB61CE9F}"/>
              </a:ext>
            </a:extLst>
          </p:cNvPr>
          <p:cNvGrpSpPr/>
          <p:nvPr/>
        </p:nvGrpSpPr>
        <p:grpSpPr>
          <a:xfrm>
            <a:off x="887787" y="2483345"/>
            <a:ext cx="2286000" cy="749243"/>
            <a:chOff x="887787" y="2483345"/>
            <a:chExt cx="2286000" cy="749243"/>
          </a:xfrm>
        </p:grpSpPr>
        <p:sp>
          <p:nvSpPr>
            <p:cNvPr id="55" name="AutoShape 19">
              <a:extLst>
                <a:ext uri="{FF2B5EF4-FFF2-40B4-BE49-F238E27FC236}">
                  <a16:creationId xmlns:a16="http://schemas.microsoft.com/office/drawing/2014/main" id="{91FA1D4D-4A56-4143-9C61-9DFD32D69BCA}"/>
                </a:ext>
              </a:extLst>
            </p:cNvPr>
            <p:cNvSpPr>
              <a:spLocks noChangeArrowheads="1"/>
            </p:cNvSpPr>
            <p:nvPr/>
          </p:nvSpPr>
          <p:spPr bwMode="auto">
            <a:xfrm>
              <a:off x="887787" y="2483345"/>
              <a:ext cx="2286000" cy="731520"/>
            </a:xfrm>
            <a:prstGeom prst="roundRect">
              <a:avLst/>
            </a:prstGeom>
            <a:solidFill>
              <a:srgbClr val="005692"/>
            </a:solidFill>
            <a:ln w="6350" cap="flat" cmpd="sng" algn="ctr">
              <a:solidFill>
                <a:schemeClr val="accent1"/>
              </a:solid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nvGrpSpPr>
            <p:cNvPr id="56" name="Group 55">
              <a:extLst>
                <a:ext uri="{FF2B5EF4-FFF2-40B4-BE49-F238E27FC236}">
                  <a16:creationId xmlns:a16="http://schemas.microsoft.com/office/drawing/2014/main" id="{705B15A6-A8F2-614F-B64C-AB18D26A5A21}"/>
                </a:ext>
              </a:extLst>
            </p:cNvPr>
            <p:cNvGrpSpPr/>
            <p:nvPr/>
          </p:nvGrpSpPr>
          <p:grpSpPr>
            <a:xfrm>
              <a:off x="955064" y="2501068"/>
              <a:ext cx="2068881" cy="731520"/>
              <a:chOff x="6249770" y="2551176"/>
              <a:chExt cx="2068881" cy="731520"/>
            </a:xfrm>
          </p:grpSpPr>
          <p:pic>
            <p:nvPicPr>
              <p:cNvPr id="57" name="Graphic 56">
                <a:extLst>
                  <a:ext uri="{FF2B5EF4-FFF2-40B4-BE49-F238E27FC236}">
                    <a16:creationId xmlns:a16="http://schemas.microsoft.com/office/drawing/2014/main" id="{4BB9C165-CA19-E54F-98DA-DBE7292C2223}"/>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49770" y="2551176"/>
                <a:ext cx="731520" cy="731520"/>
              </a:xfrm>
              <a:prstGeom prst="rect">
                <a:avLst/>
              </a:prstGeom>
            </p:spPr>
          </p:pic>
          <p:sp>
            <p:nvSpPr>
              <p:cNvPr id="58" name="Rounded Rectangle 167">
                <a:extLst>
                  <a:ext uri="{FF2B5EF4-FFF2-40B4-BE49-F238E27FC236}">
                    <a16:creationId xmlns:a16="http://schemas.microsoft.com/office/drawing/2014/main" id="{AB8BA2C6-8A03-C944-9C43-214FF0FBDB0F}"/>
                  </a:ext>
                </a:extLst>
              </p:cNvPr>
              <p:cNvSpPr/>
              <p:nvPr/>
            </p:nvSpPr>
            <p:spPr bwMode="auto">
              <a:xfrm>
                <a:off x="7118501" y="2589536"/>
                <a:ext cx="1200150" cy="658368"/>
              </a:xfrm>
              <a:prstGeom prst="rect">
                <a:avLst/>
              </a:prstGeom>
              <a:noFill/>
              <a:ln w="19050" algn="ctr">
                <a:noFill/>
                <a:round/>
                <a:headEnd/>
                <a:tailEnd/>
              </a:ln>
            </p:spPr>
            <p:txBody>
              <a:bodyPr lIns="4572" tIns="4572" rIns="4572"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a:ln>
                      <a:noFill/>
                    </a:ln>
                    <a:solidFill>
                      <a:prstClr val="white"/>
                    </a:solidFill>
                    <a:effectLst/>
                    <a:uLnTx/>
                    <a:uFillTx/>
                    <a:latin typeface="Arial" pitchFamily="34" charset="0"/>
                    <a:ea typeface="+mn-ea"/>
                    <a:cs typeface="Arial" pitchFamily="34" charset="0"/>
                  </a:rPr>
                  <a:t>Data</a:t>
                </a:r>
              </a:p>
            </p:txBody>
          </p:sp>
        </p:grpSp>
      </p:grpSp>
      <p:cxnSp>
        <p:nvCxnSpPr>
          <p:cNvPr id="70" name="Straight Arrow Connector 69">
            <a:extLst>
              <a:ext uri="{FF2B5EF4-FFF2-40B4-BE49-F238E27FC236}">
                <a16:creationId xmlns:a16="http://schemas.microsoft.com/office/drawing/2014/main" id="{57BCBC42-D192-7940-AD8E-E00F7DBB1AF8}"/>
              </a:ext>
            </a:extLst>
          </p:cNvPr>
          <p:cNvCxnSpPr>
            <a:cxnSpLocks/>
          </p:cNvCxnSpPr>
          <p:nvPr/>
        </p:nvCxnSpPr>
        <p:spPr>
          <a:xfrm>
            <a:off x="3357563" y="2854974"/>
            <a:ext cx="1503996"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AutoShape 19">
            <a:extLst>
              <a:ext uri="{FF2B5EF4-FFF2-40B4-BE49-F238E27FC236}">
                <a16:creationId xmlns:a16="http://schemas.microsoft.com/office/drawing/2014/main" id="{7AEFF1A1-5534-1D42-96BB-29EB8E303C0A}"/>
              </a:ext>
            </a:extLst>
          </p:cNvPr>
          <p:cNvSpPr>
            <a:spLocks noChangeArrowheads="1"/>
          </p:cNvSpPr>
          <p:nvPr/>
        </p:nvSpPr>
        <p:spPr bwMode="auto">
          <a:xfrm>
            <a:off x="9116692" y="3251976"/>
            <a:ext cx="2286000" cy="731520"/>
          </a:xfrm>
          <a:prstGeom prst="roundRect">
            <a:avLst/>
          </a:prstGeom>
          <a:noFill/>
          <a:ln w="38100" cap="flat" cmpd="sng" algn="ctr">
            <a:solidFill>
              <a:schemeClr val="accent2"/>
            </a:solid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30145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125687"/>
                </a:solidFill>
              </a:rPr>
              <a:t>Types of Machine Learning</a:t>
            </a:r>
            <a:endParaRPr lang="en-US" noProof="0"/>
          </a:p>
        </p:txBody>
      </p:sp>
      <p:sp>
        <p:nvSpPr>
          <p:cNvPr id="3" name="Rounded Rectangle 2"/>
          <p:cNvSpPr/>
          <p:nvPr/>
        </p:nvSpPr>
        <p:spPr>
          <a:xfrm>
            <a:off x="218886" y="3308166"/>
            <a:ext cx="1550634"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Machine</a:t>
            </a:r>
            <a:br>
              <a:rPr lang="fr-FR" sz="1596" b="1">
                <a:solidFill>
                  <a:schemeClr val="tx1"/>
                </a:solidFill>
              </a:rPr>
            </a:br>
            <a:r>
              <a:rPr lang="fr-FR" sz="1596" b="1">
                <a:solidFill>
                  <a:schemeClr val="tx1"/>
                </a:solidFill>
              </a:rPr>
              <a:t>Learning</a:t>
            </a:r>
          </a:p>
        </p:txBody>
      </p:sp>
      <p:sp>
        <p:nvSpPr>
          <p:cNvPr id="11" name="Rounded Rectangle 10"/>
          <p:cNvSpPr/>
          <p:nvPr/>
        </p:nvSpPr>
        <p:spPr>
          <a:xfrm>
            <a:off x="2590399" y="4699964"/>
            <a:ext cx="1824276"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sz="1596" b="1">
                <a:solidFill>
                  <a:schemeClr val="tx1"/>
                </a:solidFill>
              </a:rPr>
              <a:t>Supervised</a:t>
            </a:r>
            <a:br>
              <a:rPr lang="fr-FR" sz="1596" b="1">
                <a:solidFill>
                  <a:schemeClr val="tx1"/>
                </a:solidFill>
              </a:rPr>
            </a:br>
            <a:r>
              <a:rPr lang="fr-FR" sz="1596" b="1">
                <a:solidFill>
                  <a:schemeClr val="tx1"/>
                </a:solidFill>
              </a:rPr>
              <a:t>Learning</a:t>
            </a:r>
          </a:p>
        </p:txBody>
      </p:sp>
      <p:sp>
        <p:nvSpPr>
          <p:cNvPr id="12" name="Rounded Rectangle 11"/>
          <p:cNvSpPr/>
          <p:nvPr/>
        </p:nvSpPr>
        <p:spPr>
          <a:xfrm>
            <a:off x="2590399" y="1991165"/>
            <a:ext cx="1824276" cy="729710"/>
          </a:xfrm>
          <a:prstGeom prst="roundRect">
            <a:avLst>
              <a:gd name="adj" fmla="val 6153"/>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596" b="1">
                <a:solidFill>
                  <a:schemeClr val="tx1"/>
                </a:solidFill>
              </a:rPr>
              <a:t>Unsupervised</a:t>
            </a:r>
            <a:br>
              <a:rPr lang="fr-FR" sz="1596" b="1">
                <a:solidFill>
                  <a:schemeClr val="tx1"/>
                </a:solidFill>
              </a:rPr>
            </a:br>
            <a:r>
              <a:rPr lang="fr-FR" sz="1596" b="1">
                <a:solidFill>
                  <a:schemeClr val="tx1"/>
                </a:solidFill>
              </a:rPr>
              <a:t>Learning</a:t>
            </a:r>
          </a:p>
        </p:txBody>
      </p:sp>
      <p:cxnSp>
        <p:nvCxnSpPr>
          <p:cNvPr id="20" name="Straight Connector 19"/>
          <p:cNvCxnSpPr>
            <a:cxnSpLocks/>
            <a:stCxn id="3" idx="3"/>
            <a:endCxn id="11" idx="1"/>
          </p:cNvCxnSpPr>
          <p:nvPr/>
        </p:nvCxnSpPr>
        <p:spPr>
          <a:xfrm>
            <a:off x="1769520" y="3673021"/>
            <a:ext cx="820879" cy="139179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cxnSpLocks/>
            <a:stCxn id="3" idx="3"/>
            <a:endCxn id="12" idx="1"/>
          </p:cNvCxnSpPr>
          <p:nvPr/>
        </p:nvCxnSpPr>
        <p:spPr>
          <a:xfrm flipV="1">
            <a:off x="1769520" y="2356020"/>
            <a:ext cx="820879" cy="131700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590399" y="5489227"/>
            <a:ext cx="1824276" cy="72971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7">
                <a:solidFill>
                  <a:schemeClr val="tx1"/>
                </a:solidFill>
                <a:latin typeface="Calibri" pitchFamily="34" charset="0"/>
                <a:cs typeface="Calibri" pitchFamily="34" charset="0"/>
              </a:rPr>
              <a:t>Develop </a:t>
            </a:r>
            <a:r>
              <a:rPr lang="en-US" sz="1397" b="1">
                <a:solidFill>
                  <a:schemeClr val="tx1"/>
                </a:solidFill>
                <a:latin typeface="Calibri" pitchFamily="34" charset="0"/>
                <a:cs typeface="Calibri" pitchFamily="34" charset="0"/>
              </a:rPr>
              <a:t>predictive</a:t>
            </a:r>
            <a:r>
              <a:rPr lang="en-US" sz="1397">
                <a:solidFill>
                  <a:schemeClr val="tx1"/>
                </a:solidFill>
                <a:latin typeface="Calibri" pitchFamily="34" charset="0"/>
                <a:cs typeface="Calibri" pitchFamily="34" charset="0"/>
              </a:rPr>
              <a:t> </a:t>
            </a:r>
            <a:r>
              <a:rPr lang="en-US" sz="1397" b="1">
                <a:solidFill>
                  <a:schemeClr val="tx1"/>
                </a:solidFill>
                <a:latin typeface="Calibri" pitchFamily="34" charset="0"/>
                <a:cs typeface="Calibri" pitchFamily="34" charset="0"/>
              </a:rPr>
              <a:t>model</a:t>
            </a:r>
            <a:r>
              <a:rPr lang="en-US" sz="1397">
                <a:solidFill>
                  <a:schemeClr val="tx1"/>
                </a:solidFill>
                <a:latin typeface="Calibri" pitchFamily="34" charset="0"/>
                <a:cs typeface="Calibri" pitchFamily="34" charset="0"/>
              </a:rPr>
              <a:t> based on both</a:t>
            </a:r>
            <a:br>
              <a:rPr lang="en-US" sz="1397">
                <a:solidFill>
                  <a:schemeClr val="tx1"/>
                </a:solidFill>
                <a:latin typeface="Calibri" pitchFamily="34" charset="0"/>
                <a:cs typeface="Calibri" pitchFamily="34" charset="0"/>
              </a:rPr>
            </a:br>
            <a:r>
              <a:rPr lang="en-US" sz="1397" b="1">
                <a:solidFill>
                  <a:schemeClr val="tx1"/>
                </a:solidFill>
                <a:latin typeface="Calibri" pitchFamily="34" charset="0"/>
                <a:cs typeface="Calibri" pitchFamily="34" charset="0"/>
              </a:rPr>
              <a:t>input and output </a:t>
            </a:r>
            <a:r>
              <a:rPr lang="en-US" sz="1397">
                <a:solidFill>
                  <a:schemeClr val="tx1"/>
                </a:solidFill>
                <a:latin typeface="Calibri" pitchFamily="34" charset="0"/>
                <a:cs typeface="Calibri" pitchFamily="34" charset="0"/>
              </a:rPr>
              <a:t>data</a:t>
            </a:r>
          </a:p>
        </p:txBody>
      </p:sp>
      <p:sp>
        <p:nvSpPr>
          <p:cNvPr id="36" name="TextBox 35"/>
          <p:cNvSpPr txBox="1"/>
          <p:nvPr/>
        </p:nvSpPr>
        <p:spPr>
          <a:xfrm>
            <a:off x="2683726" y="1232585"/>
            <a:ext cx="1606842" cy="307016"/>
          </a:xfrm>
          <a:prstGeom prst="rect">
            <a:avLst/>
          </a:prstGeom>
          <a:noFill/>
        </p:spPr>
        <p:txBody>
          <a:bodyPr wrap="none" rtlCol="0">
            <a:spAutoFit/>
          </a:bodyPr>
          <a:lstStyle/>
          <a:p>
            <a:pPr algn="ctr"/>
            <a:r>
              <a:rPr lang="en-US" sz="1397" b="1">
                <a:solidFill>
                  <a:schemeClr val="tx2"/>
                </a:solidFill>
                <a:latin typeface="Arial" pitchFamily="34" charset="0"/>
                <a:cs typeface="Arial" pitchFamily="34" charset="0"/>
              </a:rPr>
              <a:t>Type of Learning</a:t>
            </a:r>
          </a:p>
        </p:txBody>
      </p:sp>
      <p:sp>
        <p:nvSpPr>
          <p:cNvPr id="24" name="Rounded Rectangle 23"/>
          <p:cNvSpPr/>
          <p:nvPr/>
        </p:nvSpPr>
        <p:spPr>
          <a:xfrm>
            <a:off x="2590399" y="2841310"/>
            <a:ext cx="1824276" cy="881733"/>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97">
                <a:solidFill>
                  <a:schemeClr val="tx1"/>
                </a:solidFill>
                <a:latin typeface="Calibri" pitchFamily="34" charset="0"/>
                <a:cs typeface="Calibri" pitchFamily="34" charset="0"/>
              </a:rPr>
              <a:t>Discover an </a:t>
            </a:r>
            <a:r>
              <a:rPr lang="en-US" sz="1397" b="1">
                <a:solidFill>
                  <a:schemeClr val="tx1"/>
                </a:solidFill>
                <a:latin typeface="Calibri" pitchFamily="34" charset="0"/>
                <a:cs typeface="Calibri" pitchFamily="34" charset="0"/>
              </a:rPr>
              <a:t>internal representation </a:t>
            </a:r>
            <a:r>
              <a:rPr lang="en-US" sz="1397">
                <a:solidFill>
                  <a:schemeClr val="tx1"/>
                </a:solidFill>
                <a:latin typeface="Calibri" pitchFamily="34" charset="0"/>
                <a:cs typeface="Calibri" pitchFamily="34" charset="0"/>
              </a:rPr>
              <a:t>from</a:t>
            </a:r>
            <a:br>
              <a:rPr lang="en-US" sz="1397">
                <a:solidFill>
                  <a:schemeClr val="tx1"/>
                </a:solidFill>
                <a:latin typeface="Calibri" pitchFamily="34" charset="0"/>
                <a:cs typeface="Calibri" pitchFamily="34" charset="0"/>
              </a:rPr>
            </a:br>
            <a:r>
              <a:rPr lang="en-US" sz="1397" b="1">
                <a:solidFill>
                  <a:schemeClr val="tx1"/>
                </a:solidFill>
                <a:latin typeface="Calibri" pitchFamily="34" charset="0"/>
                <a:cs typeface="Calibri" pitchFamily="34" charset="0"/>
              </a:rPr>
              <a:t>input data </a:t>
            </a:r>
            <a:r>
              <a:rPr lang="en-US" sz="1397">
                <a:solidFill>
                  <a:schemeClr val="tx1"/>
                </a:solidFill>
                <a:latin typeface="Calibri" pitchFamily="34" charset="0"/>
                <a:cs typeface="Calibri" pitchFamily="34" charset="0"/>
              </a:rPr>
              <a:t>only</a:t>
            </a:r>
          </a:p>
        </p:txBody>
      </p:sp>
    </p:spTree>
    <p:extLst>
      <p:ext uri="{BB962C8B-B14F-4D97-AF65-F5344CB8AC3E}">
        <p14:creationId xmlns:p14="http://schemas.microsoft.com/office/powerpoint/2010/main" val="4054387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UDIO_ID" val="575"/>
  <p:tag name="ARTICULATE_AUDIO_RECORDED" val="1"/>
  <p:tag name="ELAPSEDTIME" val="3.6"/>
  <p:tag name="ARTICULATE_USED_LAYOUT" val="2"/>
  <p:tag name="ARTICULATE_SLIDE_THUMBNAIL_REFRESH" val="1"/>
</p:tagLst>
</file>

<file path=ppt/theme/theme1.xml><?xml version="1.0" encoding="utf-8"?>
<a:theme xmlns:a="http://schemas.openxmlformats.org/drawingml/2006/main" name="mw-corporate">
  <a:themeElements>
    <a:clrScheme name="MathWorks">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corporate" id="{1915EF6F-BBF7-364E-9330-1285D2874404}" vid="{3A098A22-0A0C-CA44-97CB-D91BFB2C3680}"/>
    </a:ext>
  </a:extLst>
</a:theme>
</file>

<file path=ppt/theme/theme2.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6" id="{D5DDB77A-7A95-494D-BDB2-3B07E4E9C6D3}" vid="{6DD05541-C2C4-9745-96B7-E9779F5DB940}"/>
    </a:ext>
  </a:extLst>
</a:theme>
</file>

<file path=ppt/theme/theme3.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_widescreen.potx" id="{B6699E88-D2C7-4000-9792-711E85ACF2D0}" vid="{87286DD2-E1A9-4D74-BF9A-4CF3A75F99F7}"/>
    </a:ext>
  </a:extLst>
</a:theme>
</file>

<file path=ppt/theme/theme4.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B62C555-CD70-4EE5-8275-70287A7F6F1D}" vid="{C2E7C768-1CE4-4169-86EB-FCD543953057}"/>
    </a:ext>
  </a:extLst>
</a:theme>
</file>

<file path=ppt/theme/theme5.xml><?xml version="1.0" encoding="utf-8"?>
<a:theme xmlns:a="http://schemas.openxmlformats.org/drawingml/2006/main" name="MW_Public_widescreen">
  <a:themeElements>
    <a:clrScheme name="MathWorks">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1318EB27-CC05-4D5E-9EFA-950FC8805703}" vid="{B86759C1-E09E-4556-857E-CDCF9A3C6ADA}"/>
    </a:ext>
  </a:extLst>
</a:theme>
</file>

<file path=ppt/theme/theme6.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6" id="{D5DDB77A-7A95-494D-BDB2-3B07E4E9C6D3}" vid="{6DD05541-C2C4-9745-96B7-E9779F5DB940}"/>
    </a:ext>
  </a:extLst>
</a:theme>
</file>

<file path=ppt/theme/theme7.xml><?xml version="1.0" encoding="utf-8"?>
<a:theme xmlns:a="http://schemas.openxmlformats.org/drawingml/2006/main" name="1_mw-corporate">
  <a:themeElements>
    <a:clrScheme name="MathWorks">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corporate" id="{1915EF6F-BBF7-364E-9330-1285D2874404}" vid="{3A098A22-0A0C-CA44-97CB-D91BFB2C368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183EF1B980E984BACD789086EAFD7E6" ma:contentTypeVersion="6" ma:contentTypeDescription="Create a new document." ma:contentTypeScope="" ma:versionID="238ba267073565b3dcccc85cbbb8d8c0">
  <xsd:schema xmlns:xsd="http://www.w3.org/2001/XMLSchema" xmlns:xs="http://www.w3.org/2001/XMLSchema" xmlns:p="http://schemas.microsoft.com/office/2006/metadata/properties" xmlns:ns2="989402f1-433c-4daa-bc37-f06fa8944028" xmlns:ns3="1d5a47e2-45fc-4c1e-bf92-2a5b874dd528" targetNamespace="http://schemas.microsoft.com/office/2006/metadata/properties" ma:root="true" ma:fieldsID="30a3d9169395b7ce724b440d3305252b" ns2:_="" ns3:_="">
    <xsd:import namespace="989402f1-433c-4daa-bc37-f06fa8944028"/>
    <xsd:import namespace="1d5a47e2-45fc-4c1e-bf92-2a5b874dd52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402f1-433c-4daa-bc37-f06fa89440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5a47e2-45fc-4c1e-bf92-2a5b874dd5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169992-6269-4A9F-A6A4-EC6CEDCFF055}">
  <ds:schemaRefs>
    <ds:schemaRef ds:uri="http://schemas.openxmlformats.org/package/2006/metadata/core-properties"/>
    <ds:schemaRef ds:uri="http://purl.org/dc/terms/"/>
    <ds:schemaRef ds:uri="http://purl.org/dc/dcmitype/"/>
    <ds:schemaRef ds:uri="1d5a47e2-45fc-4c1e-bf92-2a5b874dd528"/>
    <ds:schemaRef ds:uri="http://purl.org/dc/elements/1.1/"/>
    <ds:schemaRef ds:uri="http://www.w3.org/XML/1998/namespace"/>
    <ds:schemaRef ds:uri="http://schemas.microsoft.com/office/2006/documentManagement/types"/>
    <ds:schemaRef ds:uri="http://schemas.microsoft.com/office/infopath/2007/PartnerControls"/>
    <ds:schemaRef ds:uri="989402f1-433c-4daa-bc37-f06fa8944028"/>
    <ds:schemaRef ds:uri="http://schemas.microsoft.com/office/2006/metadata/properties"/>
  </ds:schemaRefs>
</ds:datastoreItem>
</file>

<file path=customXml/itemProps2.xml><?xml version="1.0" encoding="utf-8"?>
<ds:datastoreItem xmlns:ds="http://schemas.openxmlformats.org/officeDocument/2006/customXml" ds:itemID="{F63724ED-0432-45F0-9EA5-D4B0703BFE7B}">
  <ds:schemaRefs>
    <ds:schemaRef ds:uri="http://schemas.microsoft.com/sharepoint/v3/contenttype/forms"/>
  </ds:schemaRefs>
</ds:datastoreItem>
</file>

<file path=customXml/itemProps3.xml><?xml version="1.0" encoding="utf-8"?>
<ds:datastoreItem xmlns:ds="http://schemas.openxmlformats.org/officeDocument/2006/customXml" ds:itemID="{93F84CF8-C5E3-476B-8746-510F721C88E7}">
  <ds:schemaRefs>
    <ds:schemaRef ds:uri="1d5a47e2-45fc-4c1e-bf92-2a5b874dd528"/>
    <ds:schemaRef ds:uri="989402f1-433c-4daa-bc37-f06fa89440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mw-corporate</Template>
  <TotalTime>7563</TotalTime>
  <Words>3054</Words>
  <Application>Microsoft Office PowerPoint</Application>
  <PresentationFormat>Widescreen</PresentationFormat>
  <Paragraphs>436</Paragraphs>
  <Slides>29</Slides>
  <Notes>27</Notes>
  <HiddenSlides>7</HiddenSlides>
  <MMClips>0</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29</vt:i4>
      </vt:variant>
    </vt:vector>
  </HeadingPairs>
  <TitlesOfParts>
    <vt:vector size="43" baseType="lpstr">
      <vt:lpstr>Arial</vt:lpstr>
      <vt:lpstr>Calibri</vt:lpstr>
      <vt:lpstr>Courier New</vt:lpstr>
      <vt:lpstr>Roboto</vt:lpstr>
      <vt:lpstr>Segoe UI Light</vt:lpstr>
      <vt:lpstr>Symbol</vt:lpstr>
      <vt:lpstr>Wingdings</vt:lpstr>
      <vt:lpstr>mw-corporate</vt:lpstr>
      <vt:lpstr>MW_Public_widescreen</vt:lpstr>
      <vt:lpstr>MW_Public_widescreen</vt:lpstr>
      <vt:lpstr>MW_Public_widescreen</vt:lpstr>
      <vt:lpstr>MW_Public_widescreen</vt:lpstr>
      <vt:lpstr>MW_Public_widescreen</vt:lpstr>
      <vt:lpstr>1_mw-corporate</vt:lpstr>
      <vt:lpstr>PowerPoint Presentation</vt:lpstr>
      <vt:lpstr>Overview What will we see today?</vt:lpstr>
      <vt:lpstr>How to Access Materials</vt:lpstr>
      <vt:lpstr>Learning Outcomes</vt:lpstr>
      <vt:lpstr>What is AI?</vt:lpstr>
      <vt:lpstr>Traditional Programming</vt:lpstr>
      <vt:lpstr>Traditional Programming</vt:lpstr>
      <vt:lpstr>Machine Learning</vt:lpstr>
      <vt:lpstr>Types of Machine Learning</vt:lpstr>
      <vt:lpstr>Types of Machine Learning</vt:lpstr>
      <vt:lpstr>Types of Machine Learning</vt:lpstr>
      <vt:lpstr>Types of Machine Learning</vt:lpstr>
      <vt:lpstr>Types of Machine Learning</vt:lpstr>
      <vt:lpstr>Machine Learning vs Deep Learning</vt:lpstr>
      <vt:lpstr>Let’s jump into some exercises</vt:lpstr>
      <vt:lpstr>Running example: Human Activity Classification </vt:lpstr>
      <vt:lpstr>Recap</vt:lpstr>
      <vt:lpstr>Relevant textbooks and doc examples </vt:lpstr>
      <vt:lpstr>Key takeaways</vt:lpstr>
      <vt:lpstr>Ideas for further practice</vt:lpstr>
      <vt:lpstr>Supporting Your Success Self-Paced Online Trainings</vt:lpstr>
      <vt:lpstr>Self-Paced Courses FREE “getting started” content – available for everyone</vt:lpstr>
      <vt:lpstr>Continue the conversation!</vt:lpstr>
      <vt:lpstr>Supporting Your Success AI/ML in Finance Resources</vt:lpstr>
      <vt:lpstr>PowerPoint Presentation</vt:lpstr>
      <vt:lpstr>Engineering Development Group (EDG)</vt:lpstr>
      <vt:lpstr>EDG Structure &amp; Timeline</vt:lpstr>
      <vt:lpstr>The Hiring Process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 Steir</dc:creator>
  <cp:lastModifiedBy>Harish Chintakunta</cp:lastModifiedBy>
  <cp:revision>5</cp:revision>
  <dcterms:created xsi:type="dcterms:W3CDTF">2019-04-02T13:24:08Z</dcterms:created>
  <dcterms:modified xsi:type="dcterms:W3CDTF">2025-08-25T22:16:12Z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Ids_UIVersion_1024">
    <vt:lpwstr>3886</vt:lpwstr>
  </property>
  <property fmtid="{D5CDD505-2E9C-101B-9397-08002B2CF9AE}" pid="3" name="AuthorIds_UIVersion_39936">
    <vt:lpwstr>102</vt:lpwstr>
  </property>
  <property fmtid="{D5CDD505-2E9C-101B-9397-08002B2CF9AE}" pid="4" name="ContentTypeId">
    <vt:lpwstr>0x0101009183EF1B980E984BACD789086EAFD7E6</vt:lpwstr>
  </property>
</Properties>
</file>